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8" r:id="rId3"/>
    <p:sldId id="274" r:id="rId4"/>
    <p:sldId id="259" r:id="rId5"/>
    <p:sldId id="260" r:id="rId6"/>
    <p:sldId id="261" r:id="rId7"/>
    <p:sldId id="276" r:id="rId8"/>
    <p:sldId id="277" r:id="rId9"/>
    <p:sldId id="267" r:id="rId10"/>
    <p:sldId id="283" r:id="rId11"/>
    <p:sldId id="281" r:id="rId12"/>
    <p:sldId id="263" r:id="rId13"/>
    <p:sldId id="278" r:id="rId14"/>
    <p:sldId id="279" r:id="rId15"/>
    <p:sldId id="282" r:id="rId16"/>
    <p:sldId id="262" r:id="rId17"/>
    <p:sldId id="280" r:id="rId18"/>
    <p:sldId id="264" r:id="rId19"/>
    <p:sldId id="290" r:id="rId20"/>
    <p:sldId id="293" r:id="rId21"/>
    <p:sldId id="294" r:id="rId22"/>
    <p:sldId id="295" r:id="rId23"/>
    <p:sldId id="284" r:id="rId24"/>
    <p:sldId id="266" r:id="rId25"/>
    <p:sldId id="285" r:id="rId26"/>
    <p:sldId id="296" r:id="rId27"/>
    <p:sldId id="287" r:id="rId28"/>
    <p:sldId id="288" r:id="rId29"/>
    <p:sldId id="268" r:id="rId30"/>
    <p:sldId id="269" r:id="rId31"/>
    <p:sldId id="270" r:id="rId32"/>
    <p:sldId id="271" r:id="rId33"/>
    <p:sldId id="272" r:id="rId34"/>
    <p:sldId id="286" r:id="rId35"/>
    <p:sldId id="273" r:id="rId36"/>
    <p:sldId id="289" r:id="rId37"/>
    <p:sldId id="297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2B8"/>
    <a:srgbClr val="FEAB09"/>
    <a:srgbClr val="2D6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29" autoAdjust="0"/>
  </p:normalViewPr>
  <p:slideViewPr>
    <p:cSldViewPr>
      <p:cViewPr varScale="1">
        <p:scale>
          <a:sx n="110" d="100"/>
          <a:sy n="110" d="100"/>
        </p:scale>
        <p:origin x="-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8D23E-2777-1744-80CB-265A02FEA82A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D06A0-809F-3E4F-8D4F-8BB35155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906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68DD3-1ED1-4545-AC9E-5355B96FBD6D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92B33-CD23-1B43-B5A3-C115D856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5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92B33-CD23-1B43-B5A3-C115D85649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92B33-CD23-1B43-B5A3-C115D85649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20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92B33-CD23-1B43-B5A3-C115D85649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02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92B33-CD23-1B43-B5A3-C115D85649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1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92B33-CD23-1B43-B5A3-C115D85649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23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92B33-CD23-1B43-B5A3-C115D85649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0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1" name="Picture 41" descr="ppt_titlepage_0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304800" y="5410200"/>
            <a:ext cx="2362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33400" y="762000"/>
            <a:ext cx="8077200" cy="21336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124200"/>
            <a:ext cx="8077200" cy="2362200"/>
          </a:xfrm>
          <a:effectLst/>
        </p:spPr>
        <p:txBody>
          <a:bodyPr/>
          <a:lstStyle>
            <a:lvl1pPr marL="0" indent="0">
              <a:buFont typeface="Wingdings" charset="0"/>
              <a:buNone/>
              <a:defRPr sz="3200">
                <a:solidFill>
                  <a:srgbClr val="2D6CC0"/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179F13B-9017-C445-A3B6-1851E37587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882FB2-ED25-9E4A-A47F-F746090683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7DEBE5-5373-F44C-AA53-19CB679A35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20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DC527E-E84A-F94F-AC47-13F3BE4599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E1884-5BC1-F74C-9267-2F4C595B11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3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1B612-F552-2346-B4A7-407518A939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5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74078-41BE-0641-B01F-33022163B9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69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89C9D3-F47F-5A46-93BD-449842A0BA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1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2D1660-8DA9-6449-9F48-A846979BE0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2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1A73C4-5168-8443-A557-5F596883C1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1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ED5D91-C558-ED4A-873F-9328E22C94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4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400800"/>
            <a:ext cx="1676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pic>
        <p:nvPicPr>
          <p:cNvPr id="8" name="Picture 41" descr="small_logo_inside"/>
          <p:cNvPicPr>
            <a:picLocks noChangeAspect="1" noChangeArrowheads="1"/>
          </p:cNvPicPr>
          <p:nvPr userDrawn="1"/>
        </p:nvPicPr>
        <p:blipFill rotWithShape="1">
          <a:blip r:embed="rId1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4" r="16667"/>
          <a:stretch/>
        </p:blipFill>
        <p:spPr bwMode="auto">
          <a:xfrm>
            <a:off x="8145780" y="86490"/>
            <a:ext cx="922020" cy="90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  <a:ln w="28575" cmpd="sng">
            <a:gradFill flip="none" rotWithShape="1">
              <a:gsLst>
                <a:gs pos="0">
                  <a:srgbClr val="FEAB09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6705600"/>
            <a:ext cx="9144000" cy="0"/>
          </a:xfrm>
          <a:prstGeom prst="line">
            <a:avLst/>
          </a:prstGeom>
          <a:ln w="28575" cmpd="sng">
            <a:gradFill flip="none" rotWithShape="1">
              <a:gsLst>
                <a:gs pos="100000">
                  <a:srgbClr val="2D6CC0"/>
                </a:gs>
                <a:gs pos="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rgbClr val="2D6CC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Blip>
          <a:blip r:embed="rId14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Blip>
          <a:blip r:embed="rId15"/>
        </a:buBlip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Blip>
          <a:blip r:embed="rId16"/>
        </a:buBlip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0"/>
        <a:buBlip>
          <a:blip r:embed="rId15"/>
        </a:buBlip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Approximating Warps with Intra-warp Operand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Value </a:t>
            </a:r>
            <a:r>
              <a:rPr lang="en-US" dirty="0">
                <a:solidFill>
                  <a:schemeClr val="tx1"/>
                </a:solidFill>
              </a:rPr>
              <a:t>Similarity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00400"/>
            <a:ext cx="8077200" cy="3352800"/>
          </a:xfrm>
          <a:effectLst/>
        </p:spPr>
        <p:txBody>
          <a:bodyPr/>
          <a:lstStyle/>
          <a:p>
            <a:pPr algn="ctr"/>
            <a:r>
              <a:rPr lang="en-US" sz="2400" b="1" dirty="0" smtClean="0"/>
              <a:t>Daniel Wong</a:t>
            </a:r>
            <a:r>
              <a:rPr lang="en-US" sz="2400" b="1" baseline="30000" dirty="0" smtClean="0"/>
              <a:t>†</a:t>
            </a:r>
            <a:r>
              <a:rPr lang="en-US" sz="2400" dirty="0" smtClean="0"/>
              <a:t>, Nam Sung Kim</a:t>
            </a:r>
            <a:r>
              <a:rPr lang="en-US" sz="2400" baseline="30000" dirty="0" smtClean="0"/>
              <a:t>‡</a:t>
            </a:r>
            <a:r>
              <a:rPr lang="en-US" sz="2400" dirty="0" smtClean="0"/>
              <a:t>, </a:t>
            </a:r>
            <a:r>
              <a:rPr lang="en-US" sz="2400" dirty="0" err="1" smtClean="0"/>
              <a:t>Murali</a:t>
            </a:r>
            <a:r>
              <a:rPr lang="en-US" sz="2400" dirty="0" smtClean="0"/>
              <a:t> </a:t>
            </a:r>
            <a:r>
              <a:rPr lang="en-US" sz="2400" dirty="0" err="1" smtClean="0"/>
              <a:t>Annavaram</a:t>
            </a:r>
            <a:r>
              <a:rPr lang="en-US" sz="2400" baseline="30000" dirty="0" smtClean="0"/>
              <a:t>¥</a:t>
            </a:r>
          </a:p>
          <a:p>
            <a:pPr algn="ctr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000" b="1" baseline="30000" dirty="0" smtClean="0"/>
              <a:t>†</a:t>
            </a:r>
            <a:r>
              <a:rPr lang="en-US" sz="2000" b="1" dirty="0" smtClean="0"/>
              <a:t>University of California, Riverside</a:t>
            </a:r>
            <a:br>
              <a:rPr lang="en-US" sz="2000" b="1" dirty="0" smtClean="0"/>
            </a:br>
            <a:r>
              <a:rPr lang="en-US" sz="1600" i="1" dirty="0" err="1" smtClean="0"/>
              <a:t>dwong@ece.ucr.edu</a:t>
            </a:r>
            <a:endParaRPr lang="en-US" sz="1600" i="1" dirty="0" smtClean="0"/>
          </a:p>
          <a:p>
            <a:pPr algn="ctr"/>
            <a:r>
              <a:rPr lang="en-US" sz="2000" baseline="30000" dirty="0" smtClean="0"/>
              <a:t>‡</a:t>
            </a:r>
            <a:r>
              <a:rPr lang="en-US" sz="2000" dirty="0" smtClean="0"/>
              <a:t>University of Illinois, Urbana-</a:t>
            </a:r>
            <a:r>
              <a:rPr lang="en-US" sz="2000" dirty="0" err="1" smtClean="0"/>
              <a:t>Champagin</a:t>
            </a:r>
            <a:endParaRPr lang="en-US" sz="2000" baseline="30000" dirty="0" smtClean="0"/>
          </a:p>
          <a:p>
            <a:pPr algn="ctr"/>
            <a:r>
              <a:rPr lang="en-US" sz="2000" baseline="30000" dirty="0" smtClean="0"/>
              <a:t>¥</a:t>
            </a:r>
            <a:r>
              <a:rPr lang="en-US" sz="2000" dirty="0" smtClean="0"/>
              <a:t>University of Southern California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2971800"/>
            <a:ext cx="9144000" cy="0"/>
          </a:xfrm>
          <a:prstGeom prst="line">
            <a:avLst/>
          </a:prstGeom>
          <a:ln w="28575" cmpd="sng">
            <a:gradFill flip="none" rotWithShape="1">
              <a:gsLst>
                <a:gs pos="0">
                  <a:srgbClr val="FEAB09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845175"/>
            <a:ext cx="3124200" cy="6191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47" y="5715000"/>
            <a:ext cx="3058886" cy="892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486400"/>
            <a:ext cx="2639471" cy="1185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4600" y="3505200"/>
            <a:ext cx="4114800" cy="152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Programmer Support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50686" y="76200"/>
            <a:ext cx="717114" cy="914400"/>
            <a:chOff x="2209800" y="2667000"/>
            <a:chExt cx="1486493" cy="1895442"/>
          </a:xfrm>
        </p:grpSpPr>
        <p:sp>
          <p:nvSpPr>
            <p:cNvPr id="7" name="Rectangle 6"/>
            <p:cNvSpPr/>
            <p:nvPr/>
          </p:nvSpPr>
          <p:spPr>
            <a:xfrm>
              <a:off x="2286000" y="3352800"/>
              <a:ext cx="1371600" cy="685800"/>
            </a:xfrm>
            <a:prstGeom prst="rect">
              <a:avLst/>
            </a:prstGeom>
            <a:solidFill>
              <a:srgbClr val="FEAB09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209800" y="2667000"/>
              <a:ext cx="1486493" cy="1895442"/>
              <a:chOff x="2005289" y="2600358"/>
              <a:chExt cx="700404" cy="1074568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2005289" y="2600358"/>
                <a:ext cx="700404" cy="1074568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057400" y="3490608"/>
                <a:ext cx="42062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059840" y="3221230"/>
                <a:ext cx="42062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064527" y="3155620"/>
                <a:ext cx="599018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062282" y="3087758"/>
                <a:ext cx="237743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066968" y="2820631"/>
                <a:ext cx="599018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069213" y="2752587"/>
                <a:ext cx="32918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053259" y="3546845"/>
                <a:ext cx="51206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055700" y="3413373"/>
                <a:ext cx="599018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55699" y="3277467"/>
                <a:ext cx="32918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060386" y="3010340"/>
                <a:ext cx="599018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062827" y="2876868"/>
                <a:ext cx="42062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60580" y="2673100"/>
                <a:ext cx="599018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2863303" y="2935506"/>
            <a:ext cx="1174074" cy="251614"/>
          </a:xfrm>
          <a:prstGeom prst="rect">
            <a:avLst/>
          </a:prstGeom>
          <a:noFill/>
          <a:ln w="3810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231349" y="3483300"/>
            <a:ext cx="1285242" cy="275438"/>
          </a:xfrm>
          <a:prstGeom prst="rect">
            <a:avLst/>
          </a:prstGeom>
          <a:noFill/>
          <a:ln w="3810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31349" y="4717411"/>
            <a:ext cx="1285242" cy="275438"/>
          </a:xfrm>
          <a:prstGeom prst="rect">
            <a:avLst/>
          </a:prstGeom>
          <a:noFill/>
          <a:ln w="3810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/>
          <p:cNvPicPr>
            <a:picLocks noChangeAspect="1"/>
          </p:cNvPicPr>
          <p:nvPr/>
        </p:nvPicPr>
        <p:blipFill>
          <a:blip r:embed="rId2"/>
          <a:srcRect l="-47703" r="-47703"/>
          <a:stretch>
            <a:fillRect/>
          </a:stretch>
        </p:blipFill>
        <p:spPr bwMode="auto">
          <a:xfrm>
            <a:off x="457200" y="11430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79538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Warp Approximation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676400" y="2020669"/>
            <a:ext cx="1371600" cy="685800"/>
          </a:xfrm>
          <a:prstGeom prst="rect">
            <a:avLst/>
          </a:prstGeom>
          <a:solidFill>
            <a:srgbClr val="FEAB0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00200" y="1334869"/>
            <a:ext cx="1486493" cy="1895442"/>
            <a:chOff x="2005289" y="2600358"/>
            <a:chExt cx="700404" cy="1074568"/>
          </a:xfrm>
        </p:grpSpPr>
        <p:sp>
          <p:nvSpPr>
            <p:cNvPr id="10" name="Rounded Rectangle 9"/>
            <p:cNvSpPr/>
            <p:nvPr/>
          </p:nvSpPr>
          <p:spPr>
            <a:xfrm>
              <a:off x="2005289" y="2600358"/>
              <a:ext cx="700404" cy="107456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57400" y="3490608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59840" y="3221230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64527" y="315562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62282" y="3087758"/>
              <a:ext cx="237743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66968" y="2820631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69213" y="2752587"/>
              <a:ext cx="32918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53259" y="3546845"/>
              <a:ext cx="51206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55700" y="3413373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55699" y="3277467"/>
              <a:ext cx="32918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60386" y="301034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2827" y="2876868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0580" y="267310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47800" y="32398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Coarse-grain Annotation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05400" y="32004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Identify Operand</a:t>
            </a:r>
            <a:br>
              <a:rPr lang="en-US" dirty="0" smtClean="0"/>
            </a:br>
            <a:r>
              <a:rPr lang="en-US" dirty="0" smtClean="0"/>
              <a:t>Value Similarity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5562600" y="1752600"/>
            <a:ext cx="990600" cy="9906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60000"/>
              </a:lnSpc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≈</a:t>
            </a:r>
            <a:endParaRPr lang="en-US" sz="4400" dirty="0"/>
          </a:p>
        </p:txBody>
      </p:sp>
      <p:cxnSp>
        <p:nvCxnSpPr>
          <p:cNvPr id="34" name="Straight Arrow Connector 33"/>
          <p:cNvCxnSpPr>
            <a:endCxn id="33" idx="7"/>
          </p:cNvCxnSpPr>
          <p:nvPr/>
        </p:nvCxnSpPr>
        <p:spPr>
          <a:xfrm flipH="1">
            <a:off x="6408130" y="1447800"/>
            <a:ext cx="449870" cy="449870"/>
          </a:xfrm>
          <a:prstGeom prst="straightConnector1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3" idx="1"/>
          </p:cNvCxnSpPr>
          <p:nvPr/>
        </p:nvCxnSpPr>
        <p:spPr>
          <a:xfrm>
            <a:off x="5257800" y="1447800"/>
            <a:ext cx="449870" cy="449870"/>
          </a:xfrm>
          <a:prstGeom prst="straightConnector1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4"/>
          </p:cNvCxnSpPr>
          <p:nvPr/>
        </p:nvCxnSpPr>
        <p:spPr>
          <a:xfrm>
            <a:off x="6057900" y="2743200"/>
            <a:ext cx="0" cy="457200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3429000" y="2057400"/>
            <a:ext cx="1524000" cy="609600"/>
            <a:chOff x="3352800" y="2057400"/>
            <a:chExt cx="1524000" cy="609600"/>
          </a:xfrm>
        </p:grpSpPr>
        <p:sp>
          <p:nvSpPr>
            <p:cNvPr id="50" name="Right Brace 49"/>
            <p:cNvSpPr/>
            <p:nvPr/>
          </p:nvSpPr>
          <p:spPr>
            <a:xfrm>
              <a:off x="3352800" y="2057400"/>
              <a:ext cx="457200" cy="609600"/>
            </a:xfrm>
            <a:prstGeom prst="rightBrace">
              <a:avLst/>
            </a:prstGeom>
            <a:ln w="76200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stCxn id="50" idx="1"/>
            </p:cNvCxnSpPr>
            <p:nvPr/>
          </p:nvCxnSpPr>
          <p:spPr>
            <a:xfrm>
              <a:off x="3810000" y="2362200"/>
              <a:ext cx="1066800" cy="0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5257800" y="56782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Representative</a:t>
            </a:r>
            <a:br>
              <a:rPr lang="en-US" dirty="0" smtClean="0"/>
            </a:br>
            <a:r>
              <a:rPr lang="en-US" dirty="0" smtClean="0"/>
              <a:t>Value Storage</a:t>
            </a:r>
            <a:endParaRPr lang="en-US" dirty="0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37511"/>
              </p:ext>
            </p:extLst>
          </p:nvPr>
        </p:nvGraphicFramePr>
        <p:xfrm>
          <a:off x="4876800" y="5068669"/>
          <a:ext cx="2667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  <a:gridCol w="533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145621"/>
              </p:ext>
            </p:extLst>
          </p:nvPr>
        </p:nvGraphicFramePr>
        <p:xfrm>
          <a:off x="4876800" y="4267200"/>
          <a:ext cx="2667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  <a:gridCol w="533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" name="Straight Arrow Connector 57"/>
          <p:cNvCxnSpPr>
            <a:stCxn id="57" idx="2"/>
            <a:endCxn id="56" idx="0"/>
          </p:cNvCxnSpPr>
          <p:nvPr/>
        </p:nvCxnSpPr>
        <p:spPr>
          <a:xfrm>
            <a:off x="6210300" y="4638040"/>
            <a:ext cx="0" cy="43062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Freeform 68"/>
          <p:cNvSpPr/>
          <p:nvPr/>
        </p:nvSpPr>
        <p:spPr>
          <a:xfrm>
            <a:off x="7603379" y="2295497"/>
            <a:ext cx="1156307" cy="2507138"/>
          </a:xfrm>
          <a:custGeom>
            <a:avLst/>
            <a:gdLst>
              <a:gd name="connsiteX0" fmla="*/ 0 w 1156307"/>
              <a:gd name="connsiteY0" fmla="*/ 0 h 2507138"/>
              <a:gd name="connsiteX1" fmla="*/ 1155975 w 1156307"/>
              <a:gd name="connsiteY1" fmla="*/ 1221009 h 2507138"/>
              <a:gd name="connsiteX2" fmla="*/ 130251 w 1156307"/>
              <a:gd name="connsiteY2" fmla="*/ 2507138 h 25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307" h="2507138">
                <a:moveTo>
                  <a:pt x="0" y="0"/>
                </a:moveTo>
                <a:cubicBezTo>
                  <a:pt x="567133" y="401576"/>
                  <a:pt x="1134266" y="803153"/>
                  <a:pt x="1155975" y="1221009"/>
                </a:cubicBezTo>
                <a:cubicBezTo>
                  <a:pt x="1177684" y="1638865"/>
                  <a:pt x="130251" y="2507138"/>
                  <a:pt x="130251" y="2507138"/>
                </a:cubicBezTo>
              </a:path>
            </a:pathLst>
          </a:custGeom>
          <a:ln w="762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505200" y="4876800"/>
            <a:ext cx="1066800" cy="0"/>
          </a:xfrm>
          <a:prstGeom prst="straightConnector1">
            <a:avLst/>
          </a:prstGeom>
          <a:ln w="762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371600" y="4419600"/>
            <a:ext cx="19050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 73"/>
          <p:cNvSpPr/>
          <p:nvPr/>
        </p:nvSpPr>
        <p:spPr>
          <a:xfrm>
            <a:off x="1583531" y="458470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1882140" y="458470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981200" y="4648200"/>
            <a:ext cx="914400" cy="584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</a:t>
            </a:r>
            <a:endParaRPr lang="en-US" sz="3200" dirty="0"/>
          </a:p>
        </p:txBody>
      </p:sp>
      <p:sp>
        <p:nvSpPr>
          <p:cNvPr id="77" name="Freeform 76"/>
          <p:cNvSpPr/>
          <p:nvPr/>
        </p:nvSpPr>
        <p:spPr>
          <a:xfrm>
            <a:off x="2895600" y="461772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371600" y="5715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Representative</a:t>
            </a:r>
            <a:br>
              <a:rPr lang="en-US" dirty="0" smtClean="0"/>
            </a:br>
            <a:r>
              <a:rPr lang="en-US" dirty="0" smtClean="0"/>
              <a:t>Thread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0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55" grpId="0"/>
      <p:bldP spid="69" grpId="0" animBg="1"/>
      <p:bldP spid="73" grpId="0" animBg="1"/>
      <p:bldP spid="74" grpId="0" animBg="1"/>
      <p:bldP spid="75" grpId="0" animBg="1"/>
      <p:bldP spid="76" grpId="0"/>
      <p:bldP spid="77" grpId="0" animBg="1"/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value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value similarity detection stages </a:t>
            </a:r>
            <a:br>
              <a:rPr lang="en-US" dirty="0" smtClean="0"/>
            </a:br>
            <a:r>
              <a:rPr lang="en-US" dirty="0" smtClean="0"/>
              <a:t>before Write-back stage to Register File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305800" y="152400"/>
            <a:ext cx="760452" cy="832876"/>
            <a:chOff x="5257800" y="1447800"/>
            <a:chExt cx="1600200" cy="1752600"/>
          </a:xfrm>
        </p:grpSpPr>
        <p:sp>
          <p:nvSpPr>
            <p:cNvPr id="7" name="Oval 6"/>
            <p:cNvSpPr/>
            <p:nvPr/>
          </p:nvSpPr>
          <p:spPr>
            <a:xfrm>
              <a:off x="5562600" y="1752600"/>
              <a:ext cx="990600" cy="9906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60000"/>
                </a:lnSpc>
              </a:pPr>
              <a:r>
                <a:rPr lang="en-US" sz="2800" dirty="0" smtClean="0"/>
                <a:t>≈</a:t>
              </a:r>
              <a:endParaRPr lang="en-US" sz="2800" dirty="0"/>
            </a:p>
          </p:txBody>
        </p:sp>
        <p:cxnSp>
          <p:nvCxnSpPr>
            <p:cNvPr id="8" name="Straight Arrow Connector 7"/>
            <p:cNvCxnSpPr>
              <a:endCxn id="7" idx="7"/>
            </p:cNvCxnSpPr>
            <p:nvPr/>
          </p:nvCxnSpPr>
          <p:spPr>
            <a:xfrm flipH="1">
              <a:off x="6408130" y="1447800"/>
              <a:ext cx="449870" cy="449870"/>
            </a:xfrm>
            <a:prstGeom prst="straightConnector1">
              <a:avLst/>
            </a:prstGeom>
            <a:ln w="5715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5257800" y="1447800"/>
              <a:ext cx="449870" cy="449870"/>
            </a:xfrm>
            <a:prstGeom prst="straightConnector1">
              <a:avLst/>
            </a:prstGeom>
            <a:ln w="5715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4"/>
            </p:cNvCxnSpPr>
            <p:nvPr/>
          </p:nvCxnSpPr>
          <p:spPr>
            <a:xfrm>
              <a:off x="6057900" y="2743200"/>
              <a:ext cx="0" cy="457200"/>
            </a:xfrm>
            <a:prstGeom prst="straightConnector1">
              <a:avLst/>
            </a:prstGeom>
            <a:ln w="57150" cmpd="sng">
              <a:solidFill>
                <a:schemeClr val="accent3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0" name="Picture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33600"/>
            <a:ext cx="5181600" cy="425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41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value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selection stage to select value from active thread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305800" y="152400"/>
            <a:ext cx="760452" cy="832876"/>
            <a:chOff x="5257800" y="1447800"/>
            <a:chExt cx="1600200" cy="1752600"/>
          </a:xfrm>
        </p:grpSpPr>
        <p:sp>
          <p:nvSpPr>
            <p:cNvPr id="7" name="Oval 6"/>
            <p:cNvSpPr/>
            <p:nvPr/>
          </p:nvSpPr>
          <p:spPr>
            <a:xfrm>
              <a:off x="5562600" y="1752600"/>
              <a:ext cx="990600" cy="9906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60000"/>
                </a:lnSpc>
              </a:pPr>
              <a:r>
                <a:rPr lang="en-US" sz="2800" dirty="0" smtClean="0"/>
                <a:t>≈</a:t>
              </a:r>
              <a:endParaRPr lang="en-US" sz="2800" dirty="0"/>
            </a:p>
          </p:txBody>
        </p:sp>
        <p:cxnSp>
          <p:nvCxnSpPr>
            <p:cNvPr id="8" name="Straight Arrow Connector 7"/>
            <p:cNvCxnSpPr>
              <a:endCxn id="7" idx="7"/>
            </p:cNvCxnSpPr>
            <p:nvPr/>
          </p:nvCxnSpPr>
          <p:spPr>
            <a:xfrm flipH="1">
              <a:off x="6408130" y="1447800"/>
              <a:ext cx="449870" cy="449870"/>
            </a:xfrm>
            <a:prstGeom prst="straightConnector1">
              <a:avLst/>
            </a:prstGeom>
            <a:ln w="5715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5257800" y="1447800"/>
              <a:ext cx="449870" cy="449870"/>
            </a:xfrm>
            <a:prstGeom prst="straightConnector1">
              <a:avLst/>
            </a:prstGeom>
            <a:ln w="5715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4"/>
            </p:cNvCxnSpPr>
            <p:nvPr/>
          </p:nvCxnSpPr>
          <p:spPr>
            <a:xfrm>
              <a:off x="6057900" y="2743200"/>
              <a:ext cx="0" cy="457200"/>
            </a:xfrm>
            <a:prstGeom prst="straightConnector1">
              <a:avLst/>
            </a:prstGeom>
            <a:ln w="57150" cmpd="sng">
              <a:solidFill>
                <a:schemeClr val="accent3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0" name="Picture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33600"/>
            <a:ext cx="5181600" cy="42524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57400" y="2057400"/>
            <a:ext cx="5181600" cy="1447800"/>
          </a:xfrm>
          <a:prstGeom prst="rect">
            <a:avLst/>
          </a:prstGeom>
          <a:noFill/>
          <a:ln w="5715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97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value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stage checks for value similarity</a:t>
            </a:r>
          </a:p>
          <a:p>
            <a:r>
              <a:rPr lang="en-US" dirty="0" err="1" smtClean="0"/>
              <a:t>SimilarBit</a:t>
            </a:r>
            <a:r>
              <a:rPr lang="en-US" dirty="0" smtClean="0"/>
              <a:t> set if value similarity exist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305800" y="152400"/>
            <a:ext cx="760452" cy="832876"/>
            <a:chOff x="5257800" y="1447800"/>
            <a:chExt cx="1600200" cy="1752600"/>
          </a:xfrm>
        </p:grpSpPr>
        <p:sp>
          <p:nvSpPr>
            <p:cNvPr id="7" name="Oval 6"/>
            <p:cNvSpPr/>
            <p:nvPr/>
          </p:nvSpPr>
          <p:spPr>
            <a:xfrm>
              <a:off x="5562600" y="1752600"/>
              <a:ext cx="990600" cy="9906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60000"/>
                </a:lnSpc>
              </a:pPr>
              <a:r>
                <a:rPr lang="en-US" sz="2800" dirty="0" smtClean="0"/>
                <a:t>≈</a:t>
              </a:r>
              <a:endParaRPr lang="en-US" sz="2800" dirty="0"/>
            </a:p>
          </p:txBody>
        </p:sp>
        <p:cxnSp>
          <p:nvCxnSpPr>
            <p:cNvPr id="8" name="Straight Arrow Connector 7"/>
            <p:cNvCxnSpPr>
              <a:endCxn id="7" idx="7"/>
            </p:cNvCxnSpPr>
            <p:nvPr/>
          </p:nvCxnSpPr>
          <p:spPr>
            <a:xfrm flipH="1">
              <a:off x="6408130" y="1447800"/>
              <a:ext cx="449870" cy="449870"/>
            </a:xfrm>
            <a:prstGeom prst="straightConnector1">
              <a:avLst/>
            </a:prstGeom>
            <a:ln w="5715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5257800" y="1447800"/>
              <a:ext cx="449870" cy="449870"/>
            </a:xfrm>
            <a:prstGeom prst="straightConnector1">
              <a:avLst/>
            </a:prstGeom>
            <a:ln w="5715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4"/>
            </p:cNvCxnSpPr>
            <p:nvPr/>
          </p:nvCxnSpPr>
          <p:spPr>
            <a:xfrm>
              <a:off x="6057900" y="2743200"/>
              <a:ext cx="0" cy="457200"/>
            </a:xfrm>
            <a:prstGeom prst="straightConnector1">
              <a:avLst/>
            </a:prstGeom>
            <a:ln w="57150" cmpd="sng">
              <a:solidFill>
                <a:schemeClr val="accent3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0" name="Picture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33600"/>
            <a:ext cx="5181600" cy="42524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57400" y="4114800"/>
            <a:ext cx="5181600" cy="2286000"/>
          </a:xfrm>
          <a:prstGeom prst="rect">
            <a:avLst/>
          </a:prstGeom>
          <a:noFill/>
          <a:ln w="5715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3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Warp Approximation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676400" y="2020669"/>
            <a:ext cx="1371600" cy="685800"/>
          </a:xfrm>
          <a:prstGeom prst="rect">
            <a:avLst/>
          </a:prstGeom>
          <a:solidFill>
            <a:srgbClr val="FEAB0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00200" y="1334869"/>
            <a:ext cx="1486493" cy="1895442"/>
            <a:chOff x="2005289" y="2600358"/>
            <a:chExt cx="700404" cy="1074568"/>
          </a:xfrm>
        </p:grpSpPr>
        <p:sp>
          <p:nvSpPr>
            <p:cNvPr id="10" name="Rounded Rectangle 9"/>
            <p:cNvSpPr/>
            <p:nvPr/>
          </p:nvSpPr>
          <p:spPr>
            <a:xfrm>
              <a:off x="2005289" y="2600358"/>
              <a:ext cx="700404" cy="107456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57400" y="3490608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59840" y="3221230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64527" y="315562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62282" y="3087758"/>
              <a:ext cx="237743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66968" y="2820631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69213" y="2752587"/>
              <a:ext cx="32918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53259" y="3546845"/>
              <a:ext cx="51206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55700" y="3413373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55699" y="3277467"/>
              <a:ext cx="32918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60386" y="301034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2827" y="2876868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0580" y="267310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47800" y="32398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Coarse-grain Annotation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05400" y="32004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Identify Operand</a:t>
            </a:r>
            <a:br>
              <a:rPr lang="en-US" dirty="0" smtClean="0"/>
            </a:br>
            <a:r>
              <a:rPr lang="en-US" dirty="0" smtClean="0"/>
              <a:t>Value Similarity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5562600" y="1752600"/>
            <a:ext cx="990600" cy="9906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60000"/>
              </a:lnSpc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≈</a:t>
            </a:r>
            <a:endParaRPr lang="en-US" sz="4400" dirty="0"/>
          </a:p>
        </p:txBody>
      </p:sp>
      <p:cxnSp>
        <p:nvCxnSpPr>
          <p:cNvPr id="34" name="Straight Arrow Connector 33"/>
          <p:cNvCxnSpPr>
            <a:endCxn id="33" idx="7"/>
          </p:cNvCxnSpPr>
          <p:nvPr/>
        </p:nvCxnSpPr>
        <p:spPr>
          <a:xfrm flipH="1">
            <a:off x="6408130" y="1447800"/>
            <a:ext cx="449870" cy="449870"/>
          </a:xfrm>
          <a:prstGeom prst="straightConnector1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3" idx="1"/>
          </p:cNvCxnSpPr>
          <p:nvPr/>
        </p:nvCxnSpPr>
        <p:spPr>
          <a:xfrm>
            <a:off x="5257800" y="1447800"/>
            <a:ext cx="449870" cy="449870"/>
          </a:xfrm>
          <a:prstGeom prst="straightConnector1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4"/>
          </p:cNvCxnSpPr>
          <p:nvPr/>
        </p:nvCxnSpPr>
        <p:spPr>
          <a:xfrm>
            <a:off x="6057900" y="2743200"/>
            <a:ext cx="0" cy="457200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3429000" y="2057400"/>
            <a:ext cx="1524000" cy="609600"/>
            <a:chOff x="3352800" y="2057400"/>
            <a:chExt cx="1524000" cy="609600"/>
          </a:xfrm>
        </p:grpSpPr>
        <p:sp>
          <p:nvSpPr>
            <p:cNvPr id="50" name="Right Brace 49"/>
            <p:cNvSpPr/>
            <p:nvPr/>
          </p:nvSpPr>
          <p:spPr>
            <a:xfrm>
              <a:off x="3352800" y="2057400"/>
              <a:ext cx="457200" cy="609600"/>
            </a:xfrm>
            <a:prstGeom prst="rightBrace">
              <a:avLst/>
            </a:prstGeom>
            <a:ln w="76200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stCxn id="50" idx="1"/>
            </p:cNvCxnSpPr>
            <p:nvPr/>
          </p:nvCxnSpPr>
          <p:spPr>
            <a:xfrm>
              <a:off x="3810000" y="2362200"/>
              <a:ext cx="1066800" cy="0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5257800" y="56782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Representative</a:t>
            </a:r>
            <a:br>
              <a:rPr lang="en-US" dirty="0" smtClean="0"/>
            </a:br>
            <a:r>
              <a:rPr lang="en-US" dirty="0" smtClean="0"/>
              <a:t>Value Storage</a:t>
            </a:r>
            <a:endParaRPr lang="en-US" dirty="0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359954"/>
              </p:ext>
            </p:extLst>
          </p:nvPr>
        </p:nvGraphicFramePr>
        <p:xfrm>
          <a:off x="4876800" y="5068669"/>
          <a:ext cx="2667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  <a:gridCol w="533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182478"/>
              </p:ext>
            </p:extLst>
          </p:nvPr>
        </p:nvGraphicFramePr>
        <p:xfrm>
          <a:off x="4876800" y="4267200"/>
          <a:ext cx="2667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  <a:gridCol w="533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" name="Straight Arrow Connector 57"/>
          <p:cNvCxnSpPr>
            <a:stCxn id="57" idx="2"/>
            <a:endCxn id="56" idx="0"/>
          </p:cNvCxnSpPr>
          <p:nvPr/>
        </p:nvCxnSpPr>
        <p:spPr>
          <a:xfrm>
            <a:off x="6210300" y="4638040"/>
            <a:ext cx="0" cy="43062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Freeform 68"/>
          <p:cNvSpPr/>
          <p:nvPr/>
        </p:nvSpPr>
        <p:spPr>
          <a:xfrm>
            <a:off x="7603379" y="2295497"/>
            <a:ext cx="1156307" cy="2507138"/>
          </a:xfrm>
          <a:custGeom>
            <a:avLst/>
            <a:gdLst>
              <a:gd name="connsiteX0" fmla="*/ 0 w 1156307"/>
              <a:gd name="connsiteY0" fmla="*/ 0 h 2507138"/>
              <a:gd name="connsiteX1" fmla="*/ 1155975 w 1156307"/>
              <a:gd name="connsiteY1" fmla="*/ 1221009 h 2507138"/>
              <a:gd name="connsiteX2" fmla="*/ 130251 w 1156307"/>
              <a:gd name="connsiteY2" fmla="*/ 2507138 h 25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307" h="2507138">
                <a:moveTo>
                  <a:pt x="0" y="0"/>
                </a:moveTo>
                <a:cubicBezTo>
                  <a:pt x="567133" y="401576"/>
                  <a:pt x="1134266" y="803153"/>
                  <a:pt x="1155975" y="1221009"/>
                </a:cubicBezTo>
                <a:cubicBezTo>
                  <a:pt x="1177684" y="1638865"/>
                  <a:pt x="130251" y="2507138"/>
                  <a:pt x="130251" y="2507138"/>
                </a:cubicBezTo>
              </a:path>
            </a:pathLst>
          </a:custGeom>
          <a:ln w="762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505200" y="4876800"/>
            <a:ext cx="1066800" cy="0"/>
          </a:xfrm>
          <a:prstGeom prst="straightConnector1">
            <a:avLst/>
          </a:prstGeom>
          <a:ln w="762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371600" y="4419600"/>
            <a:ext cx="19050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 73"/>
          <p:cNvSpPr/>
          <p:nvPr/>
        </p:nvSpPr>
        <p:spPr>
          <a:xfrm>
            <a:off x="1583531" y="458470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1882140" y="458470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981200" y="4648200"/>
            <a:ext cx="914400" cy="584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</a:t>
            </a:r>
            <a:endParaRPr lang="en-US" sz="3200" dirty="0"/>
          </a:p>
        </p:txBody>
      </p:sp>
      <p:sp>
        <p:nvSpPr>
          <p:cNvPr id="77" name="Freeform 76"/>
          <p:cNvSpPr/>
          <p:nvPr/>
        </p:nvSpPr>
        <p:spPr>
          <a:xfrm>
            <a:off x="2895600" y="461772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371600" y="5715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Representative</a:t>
            </a:r>
            <a:br>
              <a:rPr lang="en-US" dirty="0" smtClean="0"/>
            </a:br>
            <a:r>
              <a:rPr lang="en-US" dirty="0" smtClean="0"/>
              <a:t>Thread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5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 animBg="1"/>
      <p:bldP spid="69" grpId="0" animBg="1"/>
      <p:bldP spid="73" grpId="0" animBg="1"/>
      <p:bldP spid="74" grpId="0" animBg="1"/>
      <p:bldP spid="75" grpId="0" animBg="1"/>
      <p:bldP spid="76" grpId="0"/>
      <p:bldP spid="77" grpId="0" animBg="1"/>
      <p:bldP spid="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Representative Value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storing entire </a:t>
            </a:r>
            <a:r>
              <a:rPr lang="en-US" dirty="0" smtClean="0">
                <a:solidFill>
                  <a:srgbClr val="2D6CC0"/>
                </a:solidFill>
              </a:rPr>
              <a:t>vector register entry</a:t>
            </a:r>
            <a:r>
              <a:rPr lang="en-US" dirty="0" smtClean="0"/>
              <a:t>, store a </a:t>
            </a:r>
            <a:r>
              <a:rPr lang="en-US" i="1" dirty="0" smtClean="0">
                <a:solidFill>
                  <a:schemeClr val="accent3"/>
                </a:solidFill>
              </a:rPr>
              <a:t>value similar scalar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called the </a:t>
            </a:r>
            <a:r>
              <a:rPr lang="en-US" i="1" dirty="0" smtClean="0">
                <a:solidFill>
                  <a:srgbClr val="9BBB59"/>
                </a:solidFill>
              </a:rPr>
              <a:t>representative value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Reduce access energy for reading/writing representative value to register file</a:t>
            </a:r>
          </a:p>
          <a:p>
            <a:endParaRPr lang="en-US" dirty="0" smtClean="0"/>
          </a:p>
          <a:p>
            <a:r>
              <a:rPr lang="en-US" dirty="0" smtClean="0"/>
              <a:t>Representative value is picked from a </a:t>
            </a:r>
            <a:r>
              <a:rPr lang="en-US" i="1" dirty="0" smtClean="0">
                <a:solidFill>
                  <a:srgbClr val="9BBB59"/>
                </a:solidFill>
              </a:rPr>
              <a:t>Representative Thread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5208"/>
              </p:ext>
            </p:extLst>
          </p:nvPr>
        </p:nvGraphicFramePr>
        <p:xfrm>
          <a:off x="7848600" y="6858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832692"/>
              </p:ext>
            </p:extLst>
          </p:nvPr>
        </p:nvGraphicFramePr>
        <p:xfrm>
          <a:off x="7848600" y="762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8" idx="2"/>
            <a:endCxn id="7" idx="0"/>
          </p:cNvCxnSpPr>
          <p:nvPr/>
        </p:nvCxnSpPr>
        <p:spPr>
          <a:xfrm>
            <a:off x="8458200" y="341531"/>
            <a:ext cx="0" cy="34426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Selecting Representative Thread    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lowest order lane</a:t>
            </a:r>
          </a:p>
          <a:p>
            <a:endParaRPr lang="en-US" dirty="0" smtClean="0"/>
          </a:p>
          <a:p>
            <a:r>
              <a:rPr lang="en-US" dirty="0" smtClean="0"/>
              <a:t>RT Selector logic is simply a</a:t>
            </a:r>
            <a:br>
              <a:rPr lang="en-US" dirty="0" smtClean="0"/>
            </a:br>
            <a:r>
              <a:rPr lang="en-US" dirty="0" smtClean="0"/>
              <a:t>priority encoder and decoder</a:t>
            </a:r>
          </a:p>
          <a:p>
            <a:endParaRPr lang="en-US" dirty="0" smtClean="0"/>
          </a:p>
          <a:p>
            <a:r>
              <a:rPr lang="en-US" dirty="0" smtClean="0"/>
              <a:t>Representative Thread Mask (RT Mask)</a:t>
            </a:r>
          </a:p>
          <a:p>
            <a:pPr lvl="1"/>
            <a:r>
              <a:rPr lang="en-US" dirty="0" smtClean="0"/>
              <a:t>1 for representative thread</a:t>
            </a:r>
          </a:p>
          <a:p>
            <a:pPr lvl="1"/>
            <a:r>
              <a:rPr lang="en-US" dirty="0" smtClean="0"/>
              <a:t>0 for all other threads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736053"/>
              </p:ext>
            </p:extLst>
          </p:nvPr>
        </p:nvGraphicFramePr>
        <p:xfrm>
          <a:off x="7848600" y="6858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65361"/>
              </p:ext>
            </p:extLst>
          </p:nvPr>
        </p:nvGraphicFramePr>
        <p:xfrm>
          <a:off x="7848600" y="762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7" idx="2"/>
            <a:endCxn id="6" idx="0"/>
          </p:cNvCxnSpPr>
          <p:nvPr/>
        </p:nvCxnSpPr>
        <p:spPr>
          <a:xfrm>
            <a:off x="8458200" y="341531"/>
            <a:ext cx="0" cy="34426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143000"/>
            <a:ext cx="1879600" cy="22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1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Representative Values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50476"/>
              </p:ext>
            </p:extLst>
          </p:nvPr>
        </p:nvGraphicFramePr>
        <p:xfrm>
          <a:off x="533400" y="4572000"/>
          <a:ext cx="9144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75426"/>
              </p:ext>
            </p:extLst>
          </p:nvPr>
        </p:nvGraphicFramePr>
        <p:xfrm>
          <a:off x="7848600" y="6858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2562"/>
              </p:ext>
            </p:extLst>
          </p:nvPr>
        </p:nvGraphicFramePr>
        <p:xfrm>
          <a:off x="7848600" y="762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8" idx="2"/>
            <a:endCxn id="7" idx="0"/>
          </p:cNvCxnSpPr>
          <p:nvPr/>
        </p:nvCxnSpPr>
        <p:spPr>
          <a:xfrm>
            <a:off x="8458200" y="341531"/>
            <a:ext cx="0" cy="34426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90558"/>
              </p:ext>
            </p:extLst>
          </p:nvPr>
        </p:nvGraphicFramePr>
        <p:xfrm>
          <a:off x="1905000" y="4572000"/>
          <a:ext cx="5407070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8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851063"/>
              </p:ext>
            </p:extLst>
          </p:nvPr>
        </p:nvGraphicFramePr>
        <p:xfrm>
          <a:off x="1905000" y="1676400"/>
          <a:ext cx="5407070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8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10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…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…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9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stCxn id="11" idx="2"/>
            <a:endCxn id="19" idx="0"/>
          </p:cNvCxnSpPr>
          <p:nvPr/>
        </p:nvCxnSpPr>
        <p:spPr>
          <a:xfrm>
            <a:off x="4608535" y="2428240"/>
            <a:ext cx="0" cy="619760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218" y="53340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400" dirty="0" err="1" smtClean="0"/>
              <a:t>SimilarBit</a:t>
            </a:r>
            <a:endParaRPr lang="en-US" sz="24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680516"/>
              </p:ext>
            </p:extLst>
          </p:nvPr>
        </p:nvGraphicFramePr>
        <p:xfrm>
          <a:off x="1905000" y="3048000"/>
          <a:ext cx="5407070" cy="7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 marL="185385" marR="185385" marT="92693" marB="9269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…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...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marL="185385" marR="185385" marT="92693" marB="92693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248175" y="32004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400" dirty="0" smtClean="0"/>
              <a:t>RT Mask</a:t>
            </a:r>
            <a:endParaRPr lang="en-US" sz="2400" dirty="0"/>
          </a:p>
        </p:txBody>
      </p:sp>
      <p:cxnSp>
        <p:nvCxnSpPr>
          <p:cNvPr id="24" name="Straight Arrow Connector 23"/>
          <p:cNvCxnSpPr>
            <a:stCxn id="19" idx="2"/>
            <a:endCxn id="10" idx="0"/>
          </p:cNvCxnSpPr>
          <p:nvPr/>
        </p:nvCxnSpPr>
        <p:spPr>
          <a:xfrm>
            <a:off x="4608535" y="3799840"/>
            <a:ext cx="0" cy="772160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09600" y="3733800"/>
            <a:ext cx="760452" cy="832876"/>
            <a:chOff x="5257800" y="1447800"/>
            <a:chExt cx="1600200" cy="1752600"/>
          </a:xfrm>
        </p:grpSpPr>
        <p:sp>
          <p:nvSpPr>
            <p:cNvPr id="28" name="Oval 27"/>
            <p:cNvSpPr/>
            <p:nvPr/>
          </p:nvSpPr>
          <p:spPr>
            <a:xfrm>
              <a:off x="5562600" y="1752600"/>
              <a:ext cx="990600" cy="9906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60000"/>
                </a:lnSpc>
              </a:pPr>
              <a:r>
                <a:rPr lang="en-US" sz="2800" dirty="0" smtClean="0"/>
                <a:t>≈</a:t>
              </a:r>
              <a:endParaRPr lang="en-US" sz="2800" dirty="0"/>
            </a:p>
          </p:txBody>
        </p:sp>
        <p:cxnSp>
          <p:nvCxnSpPr>
            <p:cNvPr id="29" name="Straight Arrow Connector 28"/>
            <p:cNvCxnSpPr>
              <a:endCxn id="28" idx="7"/>
            </p:cNvCxnSpPr>
            <p:nvPr/>
          </p:nvCxnSpPr>
          <p:spPr>
            <a:xfrm flipH="1">
              <a:off x="6408130" y="1447800"/>
              <a:ext cx="449870" cy="449870"/>
            </a:xfrm>
            <a:prstGeom prst="straightConnector1">
              <a:avLst/>
            </a:prstGeom>
            <a:ln w="5715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28" idx="1"/>
            </p:cNvCxnSpPr>
            <p:nvPr/>
          </p:nvCxnSpPr>
          <p:spPr>
            <a:xfrm>
              <a:off x="5257800" y="1447800"/>
              <a:ext cx="449870" cy="449870"/>
            </a:xfrm>
            <a:prstGeom prst="straightConnector1">
              <a:avLst/>
            </a:prstGeom>
            <a:ln w="5715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8" idx="4"/>
            </p:cNvCxnSpPr>
            <p:nvPr/>
          </p:nvCxnSpPr>
          <p:spPr>
            <a:xfrm>
              <a:off x="6057900" y="2743200"/>
              <a:ext cx="0" cy="457200"/>
            </a:xfrm>
            <a:prstGeom prst="straightConnector1">
              <a:avLst/>
            </a:prstGeom>
            <a:ln w="57150" cmpd="sng">
              <a:solidFill>
                <a:schemeClr val="accent3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1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18014"/>
              </p:ext>
            </p:extLst>
          </p:nvPr>
        </p:nvGraphicFramePr>
        <p:xfrm>
          <a:off x="2743200" y="4038600"/>
          <a:ext cx="5407070" cy="7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marL="185385" marR="185385" marT="92693" marB="9269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…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...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marL="185385" marR="185385" marT="92693" marB="92693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1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870"/>
              </p:ext>
            </p:extLst>
          </p:nvPr>
        </p:nvGraphicFramePr>
        <p:xfrm>
          <a:off x="1371600" y="4953000"/>
          <a:ext cx="9144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14466"/>
              </p:ext>
            </p:extLst>
          </p:nvPr>
        </p:nvGraphicFramePr>
        <p:xfrm>
          <a:off x="2743200" y="4953000"/>
          <a:ext cx="5407070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8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10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…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…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9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Divergence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155927"/>
              </p:ext>
            </p:extLst>
          </p:nvPr>
        </p:nvGraphicFramePr>
        <p:xfrm>
          <a:off x="3733800" y="13716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/>
                          <a:cs typeface="Arial"/>
                        </a:rPr>
                        <a:t>A/11…1</a:t>
                      </a:r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399897"/>
              </p:ext>
            </p:extLst>
          </p:nvPr>
        </p:nvGraphicFramePr>
        <p:xfrm>
          <a:off x="2667000" y="22860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/>
                          <a:cs typeface="Arial"/>
                        </a:rPr>
                        <a:t>B/10…1</a:t>
                      </a:r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680256"/>
              </p:ext>
            </p:extLst>
          </p:nvPr>
        </p:nvGraphicFramePr>
        <p:xfrm>
          <a:off x="4800600" y="22860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/>
                          <a:cs typeface="Arial"/>
                        </a:rPr>
                        <a:t>C/01…0</a:t>
                      </a:r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  <p:cxnSp>
        <p:nvCxnSpPr>
          <p:cNvPr id="13" name="Elbow Connector 12"/>
          <p:cNvCxnSpPr>
            <a:stCxn id="6" idx="1"/>
            <a:endCxn id="7" idx="0"/>
          </p:cNvCxnSpPr>
          <p:nvPr/>
        </p:nvCxnSpPr>
        <p:spPr>
          <a:xfrm rot="10800000" flipV="1">
            <a:off x="3495040" y="1701966"/>
            <a:ext cx="238760" cy="584033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3"/>
            <a:endCxn id="8" idx="0"/>
          </p:cNvCxnSpPr>
          <p:nvPr/>
        </p:nvCxnSpPr>
        <p:spPr>
          <a:xfrm>
            <a:off x="5389881" y="1701967"/>
            <a:ext cx="238759" cy="584033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5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978029"/>
              </p:ext>
            </p:extLst>
          </p:nvPr>
        </p:nvGraphicFramePr>
        <p:xfrm>
          <a:off x="1371600" y="4948535"/>
          <a:ext cx="9144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396237"/>
              </p:ext>
            </p:extLst>
          </p:nvPr>
        </p:nvGraphicFramePr>
        <p:xfrm>
          <a:off x="2743200" y="4948535"/>
          <a:ext cx="5407070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8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862418" y="571053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400" dirty="0" err="1" smtClean="0"/>
              <a:t>SimilarBit</a:t>
            </a:r>
            <a:endParaRPr lang="en-US" sz="2400" dirty="0"/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9900"/>
              </p:ext>
            </p:extLst>
          </p:nvPr>
        </p:nvGraphicFramePr>
        <p:xfrm>
          <a:off x="2743200" y="4034135"/>
          <a:ext cx="5407070" cy="7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 marL="185385" marR="185385" marT="92693" marB="9269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…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...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marL="185385" marR="185385" marT="92693" marB="92693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914400" y="418653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400" dirty="0" smtClean="0"/>
              <a:t>RT Mask</a:t>
            </a:r>
            <a:endParaRPr lang="en-US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2743200" y="5562600"/>
            <a:ext cx="1066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9BBB59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4000" dirty="0">
              <a:solidFill>
                <a:srgbClr val="9BBB59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10000" y="556260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2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4000" dirty="0">
              <a:solidFill>
                <a:schemeClr val="accent2"/>
              </a:solidFill>
            </a:endParaRPr>
          </a:p>
        </p:txBody>
      </p: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200230"/>
              </p:ext>
            </p:extLst>
          </p:nvPr>
        </p:nvGraphicFramePr>
        <p:xfrm>
          <a:off x="2743200" y="4953000"/>
          <a:ext cx="5407070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9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6" name="Rectangle 75"/>
          <p:cNvSpPr/>
          <p:nvPr/>
        </p:nvSpPr>
        <p:spPr>
          <a:xfrm>
            <a:off x="2667000" y="2286000"/>
            <a:ext cx="1676400" cy="685800"/>
          </a:xfrm>
          <a:prstGeom prst="rect">
            <a:avLst/>
          </a:prstGeom>
          <a:noFill/>
          <a:ln w="3810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800600" y="2286000"/>
            <a:ext cx="1676400" cy="685800"/>
          </a:xfrm>
          <a:prstGeom prst="rect">
            <a:avLst/>
          </a:prstGeom>
          <a:noFill/>
          <a:ln w="3810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600200" y="2971800"/>
            <a:ext cx="5958858" cy="1200329"/>
          </a:xfrm>
          <a:prstGeom prst="rect">
            <a:avLst/>
          </a:prstGeom>
          <a:solidFill>
            <a:srgbClr val="2D6CC0"/>
          </a:solidFill>
          <a:ln w="38100" cmpd="sng">
            <a:solidFill>
              <a:srgbClr val="2D6C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Need to copy representative 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value on divergence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79405"/>
              </p:ext>
            </p:extLst>
          </p:nvPr>
        </p:nvGraphicFramePr>
        <p:xfrm>
          <a:off x="7848600" y="6858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835726"/>
              </p:ext>
            </p:extLst>
          </p:nvPr>
        </p:nvGraphicFramePr>
        <p:xfrm>
          <a:off x="7848600" y="762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1" name="Straight Arrow Connector 80"/>
          <p:cNvCxnSpPr>
            <a:stCxn id="80" idx="2"/>
            <a:endCxn id="79" idx="0"/>
          </p:cNvCxnSpPr>
          <p:nvPr/>
        </p:nvCxnSpPr>
        <p:spPr>
          <a:xfrm>
            <a:off x="8458200" y="341531"/>
            <a:ext cx="0" cy="34426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456877"/>
              </p:ext>
            </p:extLst>
          </p:nvPr>
        </p:nvGraphicFramePr>
        <p:xfrm>
          <a:off x="457200" y="13716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Basic Block/</a:t>
                      </a:r>
                      <a:br>
                        <a:rPr lang="en-US" sz="1400" dirty="0" smtClean="0">
                          <a:latin typeface="Arial"/>
                          <a:cs typeface="Arial"/>
                        </a:rPr>
                      </a:br>
                      <a:r>
                        <a:rPr lang="en-US" sz="1400" dirty="0" smtClean="0">
                          <a:latin typeface="Arial"/>
                          <a:cs typeface="Arial"/>
                        </a:rPr>
                        <a:t>Active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Mask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10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2" grpId="0"/>
      <p:bldP spid="72" grpId="1"/>
      <p:bldP spid="73" grpId="0"/>
      <p:bldP spid="76" grpId="0" animBg="1"/>
      <p:bldP spid="76" grpId="1" animBg="1"/>
      <p:bldP spid="77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differ only in the least significant bits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i="1" dirty="0" smtClean="0"/>
              <a:t>d</a:t>
            </a:r>
            <a:r>
              <a:rPr lang="en-US" dirty="0" smtClean="0"/>
              <a:t>-similar</a:t>
            </a:r>
          </a:p>
          <a:p>
            <a:pPr lvl="1"/>
            <a:r>
              <a:rPr lang="en-US" dirty="0" smtClean="0"/>
              <a:t>Values that differ in the </a:t>
            </a:r>
            <a:r>
              <a:rPr lang="en-US" i="1" dirty="0" smtClean="0"/>
              <a:t>d</a:t>
            </a:r>
            <a:r>
              <a:rPr lang="en-US" dirty="0" smtClean="0"/>
              <a:t> least significant bits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31855" y="2209800"/>
            <a:ext cx="4925213" cy="1200329"/>
            <a:chOff x="1931855" y="2209800"/>
            <a:chExt cx="4925213" cy="1200329"/>
          </a:xfrm>
        </p:grpSpPr>
        <p:sp>
          <p:nvSpPr>
            <p:cNvPr id="7" name="TextBox 6"/>
            <p:cNvSpPr txBox="1"/>
            <p:nvPr/>
          </p:nvSpPr>
          <p:spPr>
            <a:xfrm>
              <a:off x="1931855" y="2209800"/>
              <a:ext cx="18734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2D6CC0"/>
                  </a:solidFill>
                </a:rPr>
                <a:t>113</a:t>
              </a:r>
              <a:r>
                <a:rPr lang="en-US" sz="4000" dirty="0" smtClean="0"/>
                <a:t/>
              </a:r>
              <a:br>
                <a:rPr lang="en-US" sz="4000" dirty="0" smtClean="0"/>
              </a:br>
              <a:r>
                <a:rPr lang="en-US" sz="3200" dirty="0" smtClean="0">
                  <a:solidFill>
                    <a:srgbClr val="000000"/>
                  </a:solidFill>
                </a:rPr>
                <a:t>1110001</a:t>
              </a:r>
              <a:r>
                <a:rPr lang="en-US" sz="3200" baseline="-25000" dirty="0" smtClean="0"/>
                <a:t>2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05400" y="2209800"/>
              <a:ext cx="17516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2D6CC0"/>
                  </a:solidFill>
                </a:rPr>
                <a:t>127</a:t>
              </a:r>
              <a:r>
                <a:rPr lang="en-US" sz="3200" dirty="0" smtClean="0"/>
                <a:t/>
              </a:r>
              <a:br>
                <a:rPr lang="en-US" sz="3200" dirty="0" smtClean="0"/>
              </a:br>
              <a:r>
                <a:rPr lang="en-US" sz="3200" dirty="0" smtClean="0">
                  <a:solidFill>
                    <a:srgbClr val="000000"/>
                  </a:solidFill>
                </a:rPr>
                <a:t>1111111</a:t>
              </a:r>
              <a:r>
                <a:rPr lang="en-US" sz="3200" baseline="-25000" dirty="0" smtClean="0"/>
                <a:t>2</a:t>
              </a:r>
              <a:endParaRPr lang="en-US" sz="32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621280" y="2895600"/>
            <a:ext cx="960120" cy="533400"/>
          </a:xfrm>
          <a:prstGeom prst="rect">
            <a:avLst/>
          </a:prstGeom>
          <a:noFill/>
          <a:ln w="5715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91200" y="2895600"/>
            <a:ext cx="838200" cy="533400"/>
          </a:xfrm>
          <a:prstGeom prst="rect">
            <a:avLst/>
          </a:prstGeom>
          <a:noFill/>
          <a:ln w="5715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57600" y="3657600"/>
            <a:ext cx="18356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4</a:t>
            </a:r>
            <a:r>
              <a:rPr lang="en-US" sz="3200" dirty="0" smtClean="0"/>
              <a:t>-similar</a:t>
            </a:r>
            <a:endParaRPr lang="en-US" sz="3200" i="1" dirty="0"/>
          </a:p>
        </p:txBody>
      </p:sp>
      <p:cxnSp>
        <p:nvCxnSpPr>
          <p:cNvPr id="14" name="Straight Arrow Connector 13"/>
          <p:cNvCxnSpPr>
            <a:stCxn id="9" idx="2"/>
            <a:endCxn id="11" idx="1"/>
          </p:cNvCxnSpPr>
          <p:nvPr/>
        </p:nvCxnSpPr>
        <p:spPr>
          <a:xfrm>
            <a:off x="3101340" y="3429000"/>
            <a:ext cx="556260" cy="520988"/>
          </a:xfrm>
          <a:prstGeom prst="straightConnector1">
            <a:avLst/>
          </a:prstGeom>
          <a:ln w="57150" cmpd="sng"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11" idx="3"/>
          </p:cNvCxnSpPr>
          <p:nvPr/>
        </p:nvCxnSpPr>
        <p:spPr>
          <a:xfrm flipH="1">
            <a:off x="5493219" y="3429000"/>
            <a:ext cx="717081" cy="520988"/>
          </a:xfrm>
          <a:prstGeom prst="straightConnector1">
            <a:avLst/>
          </a:prstGeom>
          <a:ln w="57150" cmpd="sng"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96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Divergence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divergence, copy representative value using dummy MOV instruction</a:t>
            </a:r>
            <a:r>
              <a:rPr lang="en-US" sz="3200" baseline="30000" dirty="0" smtClean="0"/>
              <a:t>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Supports only 1 level of divergence</a:t>
            </a:r>
          </a:p>
          <a:p>
            <a:endParaRPr lang="en-US" dirty="0"/>
          </a:p>
          <a:p>
            <a:r>
              <a:rPr lang="en-US" dirty="0" smtClean="0"/>
              <a:t>On convergence or nested divergence,</a:t>
            </a:r>
            <a:br>
              <a:rPr lang="en-US" dirty="0" smtClean="0"/>
            </a:br>
            <a:r>
              <a:rPr lang="en-US" dirty="0" smtClean="0"/>
              <a:t>expand representative values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79405"/>
              </p:ext>
            </p:extLst>
          </p:nvPr>
        </p:nvGraphicFramePr>
        <p:xfrm>
          <a:off x="7848600" y="6858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835726"/>
              </p:ext>
            </p:extLst>
          </p:nvPr>
        </p:nvGraphicFramePr>
        <p:xfrm>
          <a:off x="7848600" y="762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7" idx="2"/>
            <a:endCxn id="6" idx="0"/>
          </p:cNvCxnSpPr>
          <p:nvPr/>
        </p:nvCxnSpPr>
        <p:spPr>
          <a:xfrm>
            <a:off x="8458200" y="341531"/>
            <a:ext cx="0" cy="34426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18473" y="6172200"/>
            <a:ext cx="67378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†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Sangpil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Lee, et. al. </a:t>
            </a:r>
            <a:r>
              <a:rPr lang="en-US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Warped-compression: enabling power efficient GPUs through register compression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In ISCA’15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3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752868"/>
              </p:ext>
            </p:extLst>
          </p:nvPr>
        </p:nvGraphicFramePr>
        <p:xfrm>
          <a:off x="2743200" y="4948535"/>
          <a:ext cx="5407070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8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63614"/>
              </p:ext>
            </p:extLst>
          </p:nvPr>
        </p:nvGraphicFramePr>
        <p:xfrm>
          <a:off x="2743200" y="4953000"/>
          <a:ext cx="5407070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8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8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811816"/>
              </p:ext>
            </p:extLst>
          </p:nvPr>
        </p:nvGraphicFramePr>
        <p:xfrm>
          <a:off x="2743200" y="4953000"/>
          <a:ext cx="5407070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9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8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94164"/>
              </p:ext>
            </p:extLst>
          </p:nvPr>
        </p:nvGraphicFramePr>
        <p:xfrm>
          <a:off x="2743200" y="4038600"/>
          <a:ext cx="5407070" cy="7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marL="185385" marR="185385" marT="92693" marB="9269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…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...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marL="185385" marR="185385" marT="92693" marB="92693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Divergence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10372"/>
              </p:ext>
            </p:extLst>
          </p:nvPr>
        </p:nvGraphicFramePr>
        <p:xfrm>
          <a:off x="3733800" y="13716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/>
                          <a:cs typeface="Arial"/>
                        </a:rPr>
                        <a:t>A/11…1</a:t>
                      </a:r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69661"/>
              </p:ext>
            </p:extLst>
          </p:nvPr>
        </p:nvGraphicFramePr>
        <p:xfrm>
          <a:off x="2667000" y="22860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/>
                          <a:cs typeface="Arial"/>
                        </a:rPr>
                        <a:t>B/10…1</a:t>
                      </a:r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98683"/>
              </p:ext>
            </p:extLst>
          </p:nvPr>
        </p:nvGraphicFramePr>
        <p:xfrm>
          <a:off x="4800600" y="22860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/>
                          <a:cs typeface="Arial"/>
                        </a:rPr>
                        <a:t>C/01…0</a:t>
                      </a:r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  <p:cxnSp>
        <p:nvCxnSpPr>
          <p:cNvPr id="13" name="Elbow Connector 12"/>
          <p:cNvCxnSpPr>
            <a:stCxn id="6" idx="1"/>
            <a:endCxn id="7" idx="0"/>
          </p:cNvCxnSpPr>
          <p:nvPr/>
        </p:nvCxnSpPr>
        <p:spPr>
          <a:xfrm rot="10800000" flipV="1">
            <a:off x="3495040" y="1701966"/>
            <a:ext cx="238760" cy="584033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3"/>
            <a:endCxn id="8" idx="0"/>
          </p:cNvCxnSpPr>
          <p:nvPr/>
        </p:nvCxnSpPr>
        <p:spPr>
          <a:xfrm>
            <a:off x="5389881" y="1701967"/>
            <a:ext cx="238759" cy="584033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62418" y="571053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400" dirty="0" err="1" smtClean="0"/>
              <a:t>SimilarBit</a:t>
            </a:r>
            <a:endParaRPr lang="en-US" sz="2400" dirty="0"/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379811"/>
              </p:ext>
            </p:extLst>
          </p:nvPr>
        </p:nvGraphicFramePr>
        <p:xfrm>
          <a:off x="2743200" y="4034135"/>
          <a:ext cx="5407070" cy="7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 marL="185385" marR="185385" marT="92693" marB="9269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…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...</a:t>
                      </a:r>
                      <a:endParaRPr lang="en-US" sz="3600" dirty="0"/>
                    </a:p>
                  </a:txBody>
                  <a:tcPr marL="185385" marR="185385" marT="92693" marB="92693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marL="185385" marR="185385" marT="92693" marB="92693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914400" y="418653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400" dirty="0" smtClean="0"/>
              <a:t>RT Mask</a:t>
            </a:r>
            <a:endParaRPr lang="en-US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2743200" y="5562600"/>
            <a:ext cx="1066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9BBB59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4000" dirty="0">
              <a:solidFill>
                <a:srgbClr val="9BBB59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10000" y="556260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9BBB59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4000" dirty="0" smtClean="0">
              <a:solidFill>
                <a:srgbClr val="9BBB59"/>
              </a:solidFill>
            </a:endParaRPr>
          </a:p>
        </p:txBody>
      </p:sp>
      <p:graphicFrame>
        <p:nvGraphicFramePr>
          <p:cNvPr id="26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541952"/>
              </p:ext>
            </p:extLst>
          </p:nvPr>
        </p:nvGraphicFramePr>
        <p:xfrm>
          <a:off x="1371600" y="4948535"/>
          <a:ext cx="9144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990667" y="53170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U-Turn Arrow 10"/>
          <p:cNvSpPr/>
          <p:nvPr/>
        </p:nvSpPr>
        <p:spPr>
          <a:xfrm>
            <a:off x="3200400" y="4038600"/>
            <a:ext cx="1371600" cy="914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67000" y="2286000"/>
            <a:ext cx="1676400" cy="685800"/>
          </a:xfrm>
          <a:prstGeom prst="rect">
            <a:avLst/>
          </a:prstGeom>
          <a:noFill/>
          <a:ln w="3810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800600" y="2286000"/>
            <a:ext cx="1676400" cy="685800"/>
          </a:xfrm>
          <a:prstGeom prst="rect">
            <a:avLst/>
          </a:prstGeom>
          <a:noFill/>
          <a:ln w="3810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315778"/>
              </p:ext>
            </p:extLst>
          </p:nvPr>
        </p:nvGraphicFramePr>
        <p:xfrm>
          <a:off x="2743200" y="4953000"/>
          <a:ext cx="5407070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9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10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79405"/>
              </p:ext>
            </p:extLst>
          </p:nvPr>
        </p:nvGraphicFramePr>
        <p:xfrm>
          <a:off x="7848600" y="6858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835726"/>
              </p:ext>
            </p:extLst>
          </p:nvPr>
        </p:nvGraphicFramePr>
        <p:xfrm>
          <a:off x="7848600" y="762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6" name="Straight Arrow Connector 35"/>
          <p:cNvCxnSpPr>
            <a:stCxn id="35" idx="2"/>
            <a:endCxn id="34" idx="0"/>
          </p:cNvCxnSpPr>
          <p:nvPr/>
        </p:nvCxnSpPr>
        <p:spPr>
          <a:xfrm>
            <a:off x="8458200" y="341531"/>
            <a:ext cx="0" cy="34426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94291"/>
              </p:ext>
            </p:extLst>
          </p:nvPr>
        </p:nvGraphicFramePr>
        <p:xfrm>
          <a:off x="457200" y="13716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Basic Block/</a:t>
                      </a:r>
                      <a:br>
                        <a:rPr lang="en-US" sz="1400" dirty="0" smtClean="0">
                          <a:latin typeface="Arial"/>
                          <a:cs typeface="Arial"/>
                        </a:rPr>
                      </a:br>
                      <a:r>
                        <a:rPr lang="en-US" sz="1400" dirty="0" smtClean="0">
                          <a:latin typeface="Arial"/>
                          <a:cs typeface="Arial"/>
                        </a:rPr>
                        <a:t>Active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Mask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68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2" grpId="0"/>
      <p:bldP spid="72" grpId="1"/>
      <p:bldP spid="73" grpId="0"/>
      <p:bldP spid="11" grpId="0" animBg="1"/>
      <p:bldP spid="30" grpId="0" animBg="1"/>
      <p:bldP spid="30" grpId="1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808705"/>
              </p:ext>
            </p:extLst>
          </p:nvPr>
        </p:nvGraphicFramePr>
        <p:xfrm>
          <a:off x="457200" y="13716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Basic Block/</a:t>
                      </a:r>
                      <a:br>
                        <a:rPr lang="en-US" sz="1400" dirty="0" smtClean="0">
                          <a:latin typeface="Arial"/>
                          <a:cs typeface="Arial"/>
                        </a:rPr>
                      </a:br>
                      <a:r>
                        <a:rPr lang="en-US" sz="1400" dirty="0" smtClean="0">
                          <a:latin typeface="Arial"/>
                          <a:cs typeface="Arial"/>
                        </a:rPr>
                        <a:t>Active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Mask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Divergence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675793"/>
              </p:ext>
            </p:extLst>
          </p:nvPr>
        </p:nvGraphicFramePr>
        <p:xfrm>
          <a:off x="3733800" y="13716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/>
                          <a:cs typeface="Arial"/>
                        </a:rPr>
                        <a:t>A/11…1</a:t>
                      </a:r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432828"/>
              </p:ext>
            </p:extLst>
          </p:nvPr>
        </p:nvGraphicFramePr>
        <p:xfrm>
          <a:off x="2667000" y="22860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/>
                          <a:cs typeface="Arial"/>
                        </a:rPr>
                        <a:t>B/10…1</a:t>
                      </a:r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690056"/>
              </p:ext>
            </p:extLst>
          </p:nvPr>
        </p:nvGraphicFramePr>
        <p:xfrm>
          <a:off x="4800600" y="22860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/>
                          <a:cs typeface="Arial"/>
                        </a:rPr>
                        <a:t>C/01…0</a:t>
                      </a:r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  <p:cxnSp>
        <p:nvCxnSpPr>
          <p:cNvPr id="13" name="Elbow Connector 12"/>
          <p:cNvCxnSpPr>
            <a:stCxn id="6" idx="1"/>
            <a:endCxn id="7" idx="0"/>
          </p:cNvCxnSpPr>
          <p:nvPr/>
        </p:nvCxnSpPr>
        <p:spPr>
          <a:xfrm rot="10800000" flipV="1">
            <a:off x="3495040" y="1701966"/>
            <a:ext cx="238760" cy="584033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3"/>
            <a:endCxn id="8" idx="0"/>
          </p:cNvCxnSpPr>
          <p:nvPr/>
        </p:nvCxnSpPr>
        <p:spPr>
          <a:xfrm>
            <a:off x="5389881" y="1701967"/>
            <a:ext cx="238759" cy="584033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62418" y="571053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400" dirty="0" err="1" smtClean="0"/>
              <a:t>SimilarBit</a:t>
            </a:r>
            <a:endParaRPr lang="en-US" sz="2400" dirty="0"/>
          </a:p>
        </p:txBody>
      </p:sp>
      <p:graphicFrame>
        <p:nvGraphicFramePr>
          <p:cNvPr id="26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818509"/>
              </p:ext>
            </p:extLst>
          </p:nvPr>
        </p:nvGraphicFramePr>
        <p:xfrm>
          <a:off x="1371600" y="4948535"/>
          <a:ext cx="9144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990667" y="53170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548705"/>
              </p:ext>
            </p:extLst>
          </p:nvPr>
        </p:nvGraphicFramePr>
        <p:xfrm>
          <a:off x="3810000" y="3124200"/>
          <a:ext cx="1656081" cy="660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81"/>
              </a:tblGrid>
              <a:tr h="6607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/>
                          <a:cs typeface="Arial"/>
                        </a:rPr>
                        <a:t>D/11…1</a:t>
                      </a:r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0" marR="0" marT="116572" marB="116572"/>
                </a:tc>
              </a:tr>
            </a:tbl>
          </a:graphicData>
        </a:graphic>
      </p:graphicFrame>
      <p:cxnSp>
        <p:nvCxnSpPr>
          <p:cNvPr id="29" name="Elbow Connector 28"/>
          <p:cNvCxnSpPr>
            <a:endCxn id="28" idx="1"/>
          </p:cNvCxnSpPr>
          <p:nvPr/>
        </p:nvCxnSpPr>
        <p:spPr>
          <a:xfrm rot="16200000" flipH="1">
            <a:off x="3398603" y="3043170"/>
            <a:ext cx="507834" cy="314960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endCxn id="28" idx="3"/>
          </p:cNvCxnSpPr>
          <p:nvPr/>
        </p:nvCxnSpPr>
        <p:spPr>
          <a:xfrm rot="5400000">
            <a:off x="5293447" y="3119369"/>
            <a:ext cx="507833" cy="162563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490234"/>
              </p:ext>
            </p:extLst>
          </p:nvPr>
        </p:nvGraphicFramePr>
        <p:xfrm>
          <a:off x="2743200" y="4953000"/>
          <a:ext cx="5407070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9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10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826044" y="1524000"/>
            <a:ext cx="7507183" cy="1200329"/>
          </a:xfrm>
          <a:prstGeom prst="rect">
            <a:avLst/>
          </a:prstGeom>
          <a:solidFill>
            <a:srgbClr val="2D6CC0"/>
          </a:solidFill>
          <a:ln w="38100" cmpd="sng">
            <a:solidFill>
              <a:srgbClr val="2D6C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On convergence, expand each 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representative value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w/ active mask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07462"/>
              </p:ext>
            </p:extLst>
          </p:nvPr>
        </p:nvGraphicFramePr>
        <p:xfrm>
          <a:off x="2743200" y="4953000"/>
          <a:ext cx="5407070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14"/>
                <a:gridCol w="1081414"/>
                <a:gridCol w="1081414"/>
                <a:gridCol w="1081414"/>
                <a:gridCol w="1081414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9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10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…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…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9</a:t>
                      </a:r>
                      <a:endParaRPr lang="en-US" sz="3600" dirty="0"/>
                    </a:p>
                  </a:txBody>
                  <a:tcPr marL="185385" marR="185385" marT="92693" marB="92693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7" name="U-Turn Arrow 36"/>
          <p:cNvSpPr/>
          <p:nvPr/>
        </p:nvSpPr>
        <p:spPr>
          <a:xfrm>
            <a:off x="3200400" y="4038600"/>
            <a:ext cx="4648200" cy="914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U-Turn Arrow 37"/>
          <p:cNvSpPr/>
          <p:nvPr/>
        </p:nvSpPr>
        <p:spPr>
          <a:xfrm>
            <a:off x="3200400" y="4038600"/>
            <a:ext cx="2514600" cy="914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U-Turn Arrow 38"/>
          <p:cNvSpPr/>
          <p:nvPr/>
        </p:nvSpPr>
        <p:spPr>
          <a:xfrm>
            <a:off x="4267200" y="4419600"/>
            <a:ext cx="2514600" cy="533400"/>
          </a:xfrm>
          <a:prstGeom prst="uturnArrow">
            <a:avLst>
              <a:gd name="adj1" fmla="val 40873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2D6CC0"/>
          </a:solidFill>
          <a:ln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0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9910972"/>
              </p:ext>
            </p:extLst>
          </p:nvPr>
        </p:nvGraphicFramePr>
        <p:xfrm>
          <a:off x="1371600" y="4953000"/>
          <a:ext cx="9144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79405"/>
              </p:ext>
            </p:extLst>
          </p:nvPr>
        </p:nvGraphicFramePr>
        <p:xfrm>
          <a:off x="7848600" y="6858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835726"/>
              </p:ext>
            </p:extLst>
          </p:nvPr>
        </p:nvGraphicFramePr>
        <p:xfrm>
          <a:off x="7848600" y="762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4" name="Straight Arrow Connector 43"/>
          <p:cNvCxnSpPr>
            <a:stCxn id="43" idx="2"/>
            <a:endCxn id="42" idx="0"/>
          </p:cNvCxnSpPr>
          <p:nvPr/>
        </p:nvCxnSpPr>
        <p:spPr>
          <a:xfrm>
            <a:off x="8458200" y="341531"/>
            <a:ext cx="0" cy="34426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0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Warp Approximation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676400" y="2020669"/>
            <a:ext cx="1371600" cy="685800"/>
          </a:xfrm>
          <a:prstGeom prst="rect">
            <a:avLst/>
          </a:prstGeom>
          <a:solidFill>
            <a:srgbClr val="FEAB0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00200" y="1334869"/>
            <a:ext cx="1486493" cy="1895442"/>
            <a:chOff x="2005289" y="2600358"/>
            <a:chExt cx="700404" cy="1074568"/>
          </a:xfrm>
        </p:grpSpPr>
        <p:sp>
          <p:nvSpPr>
            <p:cNvPr id="10" name="Rounded Rectangle 9"/>
            <p:cNvSpPr/>
            <p:nvPr/>
          </p:nvSpPr>
          <p:spPr>
            <a:xfrm>
              <a:off x="2005289" y="2600358"/>
              <a:ext cx="700404" cy="107456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57400" y="3490608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59840" y="3221230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64527" y="315562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62282" y="3087758"/>
              <a:ext cx="237743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66968" y="2820631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69213" y="2752587"/>
              <a:ext cx="32918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53259" y="3546845"/>
              <a:ext cx="51206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55700" y="3413373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55699" y="3277467"/>
              <a:ext cx="32918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60386" y="301034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2827" y="2876868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0580" y="267310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47800" y="32398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Coarse-grain Annotation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05400" y="32004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Identify Operand</a:t>
            </a:r>
            <a:br>
              <a:rPr lang="en-US" dirty="0" smtClean="0"/>
            </a:br>
            <a:r>
              <a:rPr lang="en-US" dirty="0" smtClean="0"/>
              <a:t>Value Similarity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5562600" y="1752600"/>
            <a:ext cx="990600" cy="9906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60000"/>
              </a:lnSpc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≈</a:t>
            </a:r>
            <a:endParaRPr lang="en-US" sz="4400" dirty="0"/>
          </a:p>
        </p:txBody>
      </p:sp>
      <p:cxnSp>
        <p:nvCxnSpPr>
          <p:cNvPr id="34" name="Straight Arrow Connector 33"/>
          <p:cNvCxnSpPr>
            <a:endCxn id="33" idx="7"/>
          </p:cNvCxnSpPr>
          <p:nvPr/>
        </p:nvCxnSpPr>
        <p:spPr>
          <a:xfrm flipH="1">
            <a:off x="6408130" y="1447800"/>
            <a:ext cx="449870" cy="449870"/>
          </a:xfrm>
          <a:prstGeom prst="straightConnector1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3" idx="1"/>
          </p:cNvCxnSpPr>
          <p:nvPr/>
        </p:nvCxnSpPr>
        <p:spPr>
          <a:xfrm>
            <a:off x="5257800" y="1447800"/>
            <a:ext cx="449870" cy="449870"/>
          </a:xfrm>
          <a:prstGeom prst="straightConnector1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4"/>
          </p:cNvCxnSpPr>
          <p:nvPr/>
        </p:nvCxnSpPr>
        <p:spPr>
          <a:xfrm>
            <a:off x="6057900" y="2743200"/>
            <a:ext cx="0" cy="457200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3429000" y="2057400"/>
            <a:ext cx="1524000" cy="609600"/>
            <a:chOff x="3352800" y="2057400"/>
            <a:chExt cx="1524000" cy="609600"/>
          </a:xfrm>
        </p:grpSpPr>
        <p:sp>
          <p:nvSpPr>
            <p:cNvPr id="50" name="Right Brace 49"/>
            <p:cNvSpPr/>
            <p:nvPr/>
          </p:nvSpPr>
          <p:spPr>
            <a:xfrm>
              <a:off x="3352800" y="2057400"/>
              <a:ext cx="457200" cy="609600"/>
            </a:xfrm>
            <a:prstGeom prst="rightBrace">
              <a:avLst/>
            </a:prstGeom>
            <a:ln w="76200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stCxn id="50" idx="1"/>
            </p:cNvCxnSpPr>
            <p:nvPr/>
          </p:nvCxnSpPr>
          <p:spPr>
            <a:xfrm>
              <a:off x="3810000" y="2362200"/>
              <a:ext cx="1066800" cy="0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5257800" y="56782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Representative</a:t>
            </a:r>
            <a:br>
              <a:rPr lang="en-US" dirty="0" smtClean="0"/>
            </a:br>
            <a:r>
              <a:rPr lang="en-US" dirty="0" smtClean="0"/>
              <a:t>Value Storage</a:t>
            </a:r>
            <a:endParaRPr lang="en-US" dirty="0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012715"/>
              </p:ext>
            </p:extLst>
          </p:nvPr>
        </p:nvGraphicFramePr>
        <p:xfrm>
          <a:off x="4876800" y="5068669"/>
          <a:ext cx="2667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  <a:gridCol w="533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962060"/>
              </p:ext>
            </p:extLst>
          </p:nvPr>
        </p:nvGraphicFramePr>
        <p:xfrm>
          <a:off x="4876800" y="4267200"/>
          <a:ext cx="2667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  <a:gridCol w="533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" name="Straight Arrow Connector 57"/>
          <p:cNvCxnSpPr>
            <a:stCxn id="57" idx="2"/>
            <a:endCxn id="56" idx="0"/>
          </p:cNvCxnSpPr>
          <p:nvPr/>
        </p:nvCxnSpPr>
        <p:spPr>
          <a:xfrm>
            <a:off x="6210300" y="4638040"/>
            <a:ext cx="0" cy="43062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Freeform 68"/>
          <p:cNvSpPr/>
          <p:nvPr/>
        </p:nvSpPr>
        <p:spPr>
          <a:xfrm>
            <a:off x="7603379" y="2295497"/>
            <a:ext cx="1156307" cy="2507138"/>
          </a:xfrm>
          <a:custGeom>
            <a:avLst/>
            <a:gdLst>
              <a:gd name="connsiteX0" fmla="*/ 0 w 1156307"/>
              <a:gd name="connsiteY0" fmla="*/ 0 h 2507138"/>
              <a:gd name="connsiteX1" fmla="*/ 1155975 w 1156307"/>
              <a:gd name="connsiteY1" fmla="*/ 1221009 h 2507138"/>
              <a:gd name="connsiteX2" fmla="*/ 130251 w 1156307"/>
              <a:gd name="connsiteY2" fmla="*/ 2507138 h 25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307" h="2507138">
                <a:moveTo>
                  <a:pt x="0" y="0"/>
                </a:moveTo>
                <a:cubicBezTo>
                  <a:pt x="567133" y="401576"/>
                  <a:pt x="1134266" y="803153"/>
                  <a:pt x="1155975" y="1221009"/>
                </a:cubicBezTo>
                <a:cubicBezTo>
                  <a:pt x="1177684" y="1638865"/>
                  <a:pt x="130251" y="2507138"/>
                  <a:pt x="130251" y="2507138"/>
                </a:cubicBezTo>
              </a:path>
            </a:pathLst>
          </a:custGeom>
          <a:ln w="762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505200" y="4876800"/>
            <a:ext cx="1066800" cy="0"/>
          </a:xfrm>
          <a:prstGeom prst="straightConnector1">
            <a:avLst/>
          </a:prstGeom>
          <a:ln w="762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371600" y="4419600"/>
            <a:ext cx="19050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 73"/>
          <p:cNvSpPr/>
          <p:nvPr/>
        </p:nvSpPr>
        <p:spPr>
          <a:xfrm>
            <a:off x="1583531" y="458470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1882140" y="458470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81200" y="4648200"/>
            <a:ext cx="9144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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Freeform 76"/>
          <p:cNvSpPr/>
          <p:nvPr/>
        </p:nvSpPr>
        <p:spPr>
          <a:xfrm>
            <a:off x="2895600" y="461772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71600" y="5715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Representative</a:t>
            </a:r>
            <a:br>
              <a:rPr lang="en-US" dirty="0" smtClean="0"/>
            </a:br>
            <a:r>
              <a:rPr lang="en-US" dirty="0" smtClean="0"/>
              <a:t>Thread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23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 animBg="1"/>
      <p:bldP spid="55" grpId="0"/>
      <p:bldP spid="6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Representative Thread Execution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Instead of executing </a:t>
            </a:r>
            <a:r>
              <a:rPr lang="en-US" i="1" dirty="0">
                <a:solidFill>
                  <a:srgbClr val="2D6CC0"/>
                </a:solidFill>
                <a:latin typeface="+mn-lt"/>
                <a:ea typeface="+mn-ea"/>
                <a:cs typeface="+mn-cs"/>
              </a:rPr>
              <a:t>all lanes</a:t>
            </a:r>
            <a:r>
              <a:rPr lang="en-US" dirty="0">
                <a:solidFill>
                  <a:srgbClr val="2D6CC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warp 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precisely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we pick a single </a:t>
            </a:r>
            <a:r>
              <a:rPr lang="en-US" i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representative thread</a:t>
            </a:r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execute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Executing a single lane reduces </a:t>
            </a:r>
            <a:br>
              <a:rPr lang="en-US" dirty="0" smtClean="0"/>
            </a:br>
            <a:r>
              <a:rPr lang="en-US" dirty="0" smtClean="0"/>
              <a:t>dynamic energy</a:t>
            </a:r>
          </a:p>
          <a:p>
            <a:endParaRPr lang="en-US" dirty="0" smtClean="0"/>
          </a:p>
          <a:p>
            <a:r>
              <a:rPr lang="en-US" dirty="0" smtClean="0"/>
              <a:t>Idle lanes can be power gated to </a:t>
            </a:r>
            <a:br>
              <a:rPr lang="en-US" dirty="0" smtClean="0"/>
            </a:br>
            <a:r>
              <a:rPr lang="en-US" dirty="0" smtClean="0"/>
              <a:t>reduce static energy</a:t>
            </a:r>
            <a:r>
              <a:rPr lang="en-US" sz="2800" baseline="30000" dirty="0" smtClean="0"/>
              <a:t>†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040178" y="228600"/>
            <a:ext cx="1066799" cy="554736"/>
            <a:chOff x="1371600" y="4419600"/>
            <a:chExt cx="1905000" cy="990600"/>
          </a:xfrm>
        </p:grpSpPr>
        <p:sp>
          <p:nvSpPr>
            <p:cNvPr id="7" name="Rectangle 6"/>
            <p:cNvSpPr/>
            <p:nvPr/>
          </p:nvSpPr>
          <p:spPr>
            <a:xfrm>
              <a:off x="1371600" y="4419600"/>
              <a:ext cx="1905000" cy="9906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1583531" y="4584700"/>
              <a:ext cx="92869" cy="660400"/>
            </a:xfrm>
            <a:custGeom>
              <a:avLst/>
              <a:gdLst>
                <a:gd name="connsiteX0" fmla="*/ 575577 w 1163411"/>
                <a:gd name="connsiteY0" fmla="*/ 0 h 1574800"/>
                <a:gd name="connsiteX1" fmla="*/ 16777 w 1163411"/>
                <a:gd name="connsiteY1" fmla="*/ 323850 h 1574800"/>
                <a:gd name="connsiteX2" fmla="*/ 1147077 w 1163411"/>
                <a:gd name="connsiteY2" fmla="*/ 641350 h 1574800"/>
                <a:gd name="connsiteX3" fmla="*/ 16777 w 1163411"/>
                <a:gd name="connsiteY3" fmla="*/ 958850 h 1574800"/>
                <a:gd name="connsiteX4" fmla="*/ 1147077 w 1163411"/>
                <a:gd name="connsiteY4" fmla="*/ 1282700 h 1574800"/>
                <a:gd name="connsiteX5" fmla="*/ 581927 w 1163411"/>
                <a:gd name="connsiteY5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3411" h="1574800">
                  <a:moveTo>
                    <a:pt x="575577" y="0"/>
                  </a:moveTo>
                  <a:cubicBezTo>
                    <a:pt x="248552" y="108479"/>
                    <a:pt x="-78473" y="216958"/>
                    <a:pt x="16777" y="323850"/>
                  </a:cubicBezTo>
                  <a:cubicBezTo>
                    <a:pt x="112027" y="430742"/>
                    <a:pt x="1147077" y="535517"/>
                    <a:pt x="1147077" y="641350"/>
                  </a:cubicBezTo>
                  <a:cubicBezTo>
                    <a:pt x="1147077" y="747183"/>
                    <a:pt x="16777" y="851958"/>
                    <a:pt x="16777" y="958850"/>
                  </a:cubicBezTo>
                  <a:cubicBezTo>
                    <a:pt x="16777" y="1065742"/>
                    <a:pt x="1052885" y="1180042"/>
                    <a:pt x="1147077" y="1282700"/>
                  </a:cubicBezTo>
                  <a:cubicBezTo>
                    <a:pt x="1241269" y="1385358"/>
                    <a:pt x="911598" y="1480079"/>
                    <a:pt x="581927" y="1574800"/>
                  </a:cubicBezTo>
                </a:path>
              </a:pathLst>
            </a:cu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882140" y="4584700"/>
              <a:ext cx="92869" cy="660400"/>
            </a:xfrm>
            <a:custGeom>
              <a:avLst/>
              <a:gdLst>
                <a:gd name="connsiteX0" fmla="*/ 575577 w 1163411"/>
                <a:gd name="connsiteY0" fmla="*/ 0 h 1574800"/>
                <a:gd name="connsiteX1" fmla="*/ 16777 w 1163411"/>
                <a:gd name="connsiteY1" fmla="*/ 323850 h 1574800"/>
                <a:gd name="connsiteX2" fmla="*/ 1147077 w 1163411"/>
                <a:gd name="connsiteY2" fmla="*/ 641350 h 1574800"/>
                <a:gd name="connsiteX3" fmla="*/ 16777 w 1163411"/>
                <a:gd name="connsiteY3" fmla="*/ 958850 h 1574800"/>
                <a:gd name="connsiteX4" fmla="*/ 1147077 w 1163411"/>
                <a:gd name="connsiteY4" fmla="*/ 1282700 h 1574800"/>
                <a:gd name="connsiteX5" fmla="*/ 581927 w 1163411"/>
                <a:gd name="connsiteY5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3411" h="1574800">
                  <a:moveTo>
                    <a:pt x="575577" y="0"/>
                  </a:moveTo>
                  <a:cubicBezTo>
                    <a:pt x="248552" y="108479"/>
                    <a:pt x="-78473" y="216958"/>
                    <a:pt x="16777" y="323850"/>
                  </a:cubicBezTo>
                  <a:cubicBezTo>
                    <a:pt x="112027" y="430742"/>
                    <a:pt x="1147077" y="535517"/>
                    <a:pt x="1147077" y="641350"/>
                  </a:cubicBezTo>
                  <a:cubicBezTo>
                    <a:pt x="1147077" y="747183"/>
                    <a:pt x="16777" y="851958"/>
                    <a:pt x="16777" y="958850"/>
                  </a:cubicBezTo>
                  <a:cubicBezTo>
                    <a:pt x="16777" y="1065742"/>
                    <a:pt x="1052885" y="1180042"/>
                    <a:pt x="1147077" y="1282700"/>
                  </a:cubicBezTo>
                  <a:cubicBezTo>
                    <a:pt x="1241269" y="1385358"/>
                    <a:pt x="911598" y="1480079"/>
                    <a:pt x="581927" y="1574800"/>
                  </a:cubicBezTo>
                </a:path>
              </a:pathLst>
            </a:cu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81201" y="4648200"/>
              <a:ext cx="914401" cy="6045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Wingdings"/>
                  <a:ea typeface="Wingdings"/>
                  <a:cs typeface="Wingdings"/>
                  <a:sym typeface="Wingdings"/>
                </a:rPr>
                <a:t>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895600" y="4617720"/>
              <a:ext cx="92869" cy="660400"/>
            </a:xfrm>
            <a:custGeom>
              <a:avLst/>
              <a:gdLst>
                <a:gd name="connsiteX0" fmla="*/ 575577 w 1163411"/>
                <a:gd name="connsiteY0" fmla="*/ 0 h 1574800"/>
                <a:gd name="connsiteX1" fmla="*/ 16777 w 1163411"/>
                <a:gd name="connsiteY1" fmla="*/ 323850 h 1574800"/>
                <a:gd name="connsiteX2" fmla="*/ 1147077 w 1163411"/>
                <a:gd name="connsiteY2" fmla="*/ 641350 h 1574800"/>
                <a:gd name="connsiteX3" fmla="*/ 16777 w 1163411"/>
                <a:gd name="connsiteY3" fmla="*/ 958850 h 1574800"/>
                <a:gd name="connsiteX4" fmla="*/ 1147077 w 1163411"/>
                <a:gd name="connsiteY4" fmla="*/ 1282700 h 1574800"/>
                <a:gd name="connsiteX5" fmla="*/ 581927 w 1163411"/>
                <a:gd name="connsiteY5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3411" h="1574800">
                  <a:moveTo>
                    <a:pt x="575577" y="0"/>
                  </a:moveTo>
                  <a:cubicBezTo>
                    <a:pt x="248552" y="108479"/>
                    <a:pt x="-78473" y="216958"/>
                    <a:pt x="16777" y="323850"/>
                  </a:cubicBezTo>
                  <a:cubicBezTo>
                    <a:pt x="112027" y="430742"/>
                    <a:pt x="1147077" y="535517"/>
                    <a:pt x="1147077" y="641350"/>
                  </a:cubicBezTo>
                  <a:cubicBezTo>
                    <a:pt x="1147077" y="747183"/>
                    <a:pt x="16777" y="851958"/>
                    <a:pt x="16777" y="958850"/>
                  </a:cubicBezTo>
                  <a:cubicBezTo>
                    <a:pt x="16777" y="1065742"/>
                    <a:pt x="1052885" y="1180042"/>
                    <a:pt x="1147077" y="1282700"/>
                  </a:cubicBezTo>
                  <a:cubicBezTo>
                    <a:pt x="1241269" y="1385358"/>
                    <a:pt x="911598" y="1480079"/>
                    <a:pt x="581927" y="1574800"/>
                  </a:cubicBezTo>
                </a:path>
              </a:pathLst>
            </a:cu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6019800"/>
            <a:ext cx="716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†Mohammad Abdel-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Majeed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et. al. </a:t>
            </a:r>
            <a:r>
              <a:rPr lang="en-US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Warped gates: gating aware scheduling and power gating for GPGPUs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In MICRO’13</a:t>
            </a:r>
          </a:p>
          <a:p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Qiumin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Xu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Murali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Annavaram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PATS: pattern aware scheduling and power gating for GPGPUs.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 PACT’14</a:t>
            </a:r>
            <a:b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7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Representative Thread Execution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Simply use RT Mask as </a:t>
            </a:r>
            <a:r>
              <a:rPr lang="en-US" sz="3200" dirty="0"/>
              <a:t>A</a:t>
            </a:r>
            <a:r>
              <a:rPr lang="en-US" sz="3200" dirty="0" smtClean="0"/>
              <a:t>ctive Mask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2400" dirty="0" smtClean="0"/>
          </a:p>
          <a:p>
            <a:r>
              <a:rPr lang="en-US" sz="2400" dirty="0" smtClean="0"/>
              <a:t>If some input operands are not similar, and others are,  then we need to expand the representative value read from the RF using broadcast logic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040178" y="228600"/>
            <a:ext cx="1066799" cy="554736"/>
            <a:chOff x="1371600" y="4419600"/>
            <a:chExt cx="1905000" cy="990600"/>
          </a:xfrm>
        </p:grpSpPr>
        <p:sp>
          <p:nvSpPr>
            <p:cNvPr id="7" name="Rectangle 6"/>
            <p:cNvSpPr/>
            <p:nvPr/>
          </p:nvSpPr>
          <p:spPr>
            <a:xfrm>
              <a:off x="1371600" y="4419600"/>
              <a:ext cx="1905000" cy="9906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1583531" y="4584700"/>
              <a:ext cx="92869" cy="660400"/>
            </a:xfrm>
            <a:custGeom>
              <a:avLst/>
              <a:gdLst>
                <a:gd name="connsiteX0" fmla="*/ 575577 w 1163411"/>
                <a:gd name="connsiteY0" fmla="*/ 0 h 1574800"/>
                <a:gd name="connsiteX1" fmla="*/ 16777 w 1163411"/>
                <a:gd name="connsiteY1" fmla="*/ 323850 h 1574800"/>
                <a:gd name="connsiteX2" fmla="*/ 1147077 w 1163411"/>
                <a:gd name="connsiteY2" fmla="*/ 641350 h 1574800"/>
                <a:gd name="connsiteX3" fmla="*/ 16777 w 1163411"/>
                <a:gd name="connsiteY3" fmla="*/ 958850 h 1574800"/>
                <a:gd name="connsiteX4" fmla="*/ 1147077 w 1163411"/>
                <a:gd name="connsiteY4" fmla="*/ 1282700 h 1574800"/>
                <a:gd name="connsiteX5" fmla="*/ 581927 w 1163411"/>
                <a:gd name="connsiteY5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3411" h="1574800">
                  <a:moveTo>
                    <a:pt x="575577" y="0"/>
                  </a:moveTo>
                  <a:cubicBezTo>
                    <a:pt x="248552" y="108479"/>
                    <a:pt x="-78473" y="216958"/>
                    <a:pt x="16777" y="323850"/>
                  </a:cubicBezTo>
                  <a:cubicBezTo>
                    <a:pt x="112027" y="430742"/>
                    <a:pt x="1147077" y="535517"/>
                    <a:pt x="1147077" y="641350"/>
                  </a:cubicBezTo>
                  <a:cubicBezTo>
                    <a:pt x="1147077" y="747183"/>
                    <a:pt x="16777" y="851958"/>
                    <a:pt x="16777" y="958850"/>
                  </a:cubicBezTo>
                  <a:cubicBezTo>
                    <a:pt x="16777" y="1065742"/>
                    <a:pt x="1052885" y="1180042"/>
                    <a:pt x="1147077" y="1282700"/>
                  </a:cubicBezTo>
                  <a:cubicBezTo>
                    <a:pt x="1241269" y="1385358"/>
                    <a:pt x="911598" y="1480079"/>
                    <a:pt x="581927" y="1574800"/>
                  </a:cubicBezTo>
                </a:path>
              </a:pathLst>
            </a:cu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882140" y="4584700"/>
              <a:ext cx="92869" cy="660400"/>
            </a:xfrm>
            <a:custGeom>
              <a:avLst/>
              <a:gdLst>
                <a:gd name="connsiteX0" fmla="*/ 575577 w 1163411"/>
                <a:gd name="connsiteY0" fmla="*/ 0 h 1574800"/>
                <a:gd name="connsiteX1" fmla="*/ 16777 w 1163411"/>
                <a:gd name="connsiteY1" fmla="*/ 323850 h 1574800"/>
                <a:gd name="connsiteX2" fmla="*/ 1147077 w 1163411"/>
                <a:gd name="connsiteY2" fmla="*/ 641350 h 1574800"/>
                <a:gd name="connsiteX3" fmla="*/ 16777 w 1163411"/>
                <a:gd name="connsiteY3" fmla="*/ 958850 h 1574800"/>
                <a:gd name="connsiteX4" fmla="*/ 1147077 w 1163411"/>
                <a:gd name="connsiteY4" fmla="*/ 1282700 h 1574800"/>
                <a:gd name="connsiteX5" fmla="*/ 581927 w 1163411"/>
                <a:gd name="connsiteY5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3411" h="1574800">
                  <a:moveTo>
                    <a:pt x="575577" y="0"/>
                  </a:moveTo>
                  <a:cubicBezTo>
                    <a:pt x="248552" y="108479"/>
                    <a:pt x="-78473" y="216958"/>
                    <a:pt x="16777" y="323850"/>
                  </a:cubicBezTo>
                  <a:cubicBezTo>
                    <a:pt x="112027" y="430742"/>
                    <a:pt x="1147077" y="535517"/>
                    <a:pt x="1147077" y="641350"/>
                  </a:cubicBezTo>
                  <a:cubicBezTo>
                    <a:pt x="1147077" y="747183"/>
                    <a:pt x="16777" y="851958"/>
                    <a:pt x="16777" y="958850"/>
                  </a:cubicBezTo>
                  <a:cubicBezTo>
                    <a:pt x="16777" y="1065742"/>
                    <a:pt x="1052885" y="1180042"/>
                    <a:pt x="1147077" y="1282700"/>
                  </a:cubicBezTo>
                  <a:cubicBezTo>
                    <a:pt x="1241269" y="1385358"/>
                    <a:pt x="911598" y="1480079"/>
                    <a:pt x="581927" y="1574800"/>
                  </a:cubicBezTo>
                </a:path>
              </a:pathLst>
            </a:cu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81201" y="4648200"/>
              <a:ext cx="914401" cy="6045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Wingdings"/>
                  <a:ea typeface="Wingdings"/>
                  <a:cs typeface="Wingdings"/>
                  <a:sym typeface="Wingdings"/>
                </a:rPr>
                <a:t>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895600" y="4617720"/>
              <a:ext cx="92869" cy="660400"/>
            </a:xfrm>
            <a:custGeom>
              <a:avLst/>
              <a:gdLst>
                <a:gd name="connsiteX0" fmla="*/ 575577 w 1163411"/>
                <a:gd name="connsiteY0" fmla="*/ 0 h 1574800"/>
                <a:gd name="connsiteX1" fmla="*/ 16777 w 1163411"/>
                <a:gd name="connsiteY1" fmla="*/ 323850 h 1574800"/>
                <a:gd name="connsiteX2" fmla="*/ 1147077 w 1163411"/>
                <a:gd name="connsiteY2" fmla="*/ 641350 h 1574800"/>
                <a:gd name="connsiteX3" fmla="*/ 16777 w 1163411"/>
                <a:gd name="connsiteY3" fmla="*/ 958850 h 1574800"/>
                <a:gd name="connsiteX4" fmla="*/ 1147077 w 1163411"/>
                <a:gd name="connsiteY4" fmla="*/ 1282700 h 1574800"/>
                <a:gd name="connsiteX5" fmla="*/ 581927 w 1163411"/>
                <a:gd name="connsiteY5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3411" h="1574800">
                  <a:moveTo>
                    <a:pt x="575577" y="0"/>
                  </a:moveTo>
                  <a:cubicBezTo>
                    <a:pt x="248552" y="108479"/>
                    <a:pt x="-78473" y="216958"/>
                    <a:pt x="16777" y="323850"/>
                  </a:cubicBezTo>
                  <a:cubicBezTo>
                    <a:pt x="112027" y="430742"/>
                    <a:pt x="1147077" y="535517"/>
                    <a:pt x="1147077" y="641350"/>
                  </a:cubicBezTo>
                  <a:cubicBezTo>
                    <a:pt x="1147077" y="747183"/>
                    <a:pt x="16777" y="851958"/>
                    <a:pt x="16777" y="958850"/>
                  </a:cubicBezTo>
                  <a:cubicBezTo>
                    <a:pt x="16777" y="1065742"/>
                    <a:pt x="1052885" y="1180042"/>
                    <a:pt x="1147077" y="1282700"/>
                  </a:cubicBezTo>
                  <a:cubicBezTo>
                    <a:pt x="1241269" y="1385358"/>
                    <a:pt x="911598" y="1480079"/>
                    <a:pt x="581927" y="1574800"/>
                  </a:cubicBezTo>
                </a:path>
              </a:pathLst>
            </a:cu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00200"/>
            <a:ext cx="6591300" cy="3611671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1660695" y="2197816"/>
            <a:ext cx="5731027" cy="2002455"/>
          </a:xfrm>
          <a:custGeom>
            <a:avLst/>
            <a:gdLst>
              <a:gd name="connsiteX0" fmla="*/ 0 w 5731027"/>
              <a:gd name="connsiteY0" fmla="*/ 0 h 2002455"/>
              <a:gd name="connsiteX1" fmla="*/ 1595570 w 5731027"/>
              <a:gd name="connsiteY1" fmla="*/ 16280 h 2002455"/>
              <a:gd name="connsiteX2" fmla="*/ 1595570 w 5731027"/>
              <a:gd name="connsiteY2" fmla="*/ 634925 h 2002455"/>
              <a:gd name="connsiteX3" fmla="*/ 5731027 w 5731027"/>
              <a:gd name="connsiteY3" fmla="*/ 651205 h 2002455"/>
              <a:gd name="connsiteX4" fmla="*/ 5731027 w 5731027"/>
              <a:gd name="connsiteY4" fmla="*/ 2002455 h 2002455"/>
              <a:gd name="connsiteX5" fmla="*/ 928036 w 5731027"/>
              <a:gd name="connsiteY5" fmla="*/ 2002455 h 2002455"/>
              <a:gd name="connsiteX6" fmla="*/ 32563 w 5731027"/>
              <a:gd name="connsiteY6" fmla="*/ 1074488 h 2002455"/>
              <a:gd name="connsiteX7" fmla="*/ 0 w 5731027"/>
              <a:gd name="connsiteY7" fmla="*/ 0 h 200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1027" h="2002455">
                <a:moveTo>
                  <a:pt x="0" y="0"/>
                </a:moveTo>
                <a:lnTo>
                  <a:pt x="1595570" y="16280"/>
                </a:lnTo>
                <a:lnTo>
                  <a:pt x="1595570" y="634925"/>
                </a:lnTo>
                <a:lnTo>
                  <a:pt x="5731027" y="651205"/>
                </a:lnTo>
                <a:lnTo>
                  <a:pt x="5731027" y="2002455"/>
                </a:lnTo>
                <a:lnTo>
                  <a:pt x="928036" y="2002455"/>
                </a:lnTo>
                <a:lnTo>
                  <a:pt x="32563" y="1074488"/>
                </a:lnTo>
                <a:lnTo>
                  <a:pt x="0" y="0"/>
                </a:lnTo>
                <a:close/>
              </a:path>
            </a:pathLst>
          </a:custGeom>
          <a:noFill/>
          <a:ln w="76200" cmpd="sng">
            <a:solidFill>
              <a:srgbClr val="2D6C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89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Warp Approximation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676400" y="2020669"/>
            <a:ext cx="1371600" cy="685800"/>
          </a:xfrm>
          <a:prstGeom prst="rect">
            <a:avLst/>
          </a:prstGeom>
          <a:solidFill>
            <a:srgbClr val="FEAB0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00200" y="1334869"/>
            <a:ext cx="1486493" cy="1895442"/>
            <a:chOff x="2005289" y="2600358"/>
            <a:chExt cx="700404" cy="1074568"/>
          </a:xfrm>
        </p:grpSpPr>
        <p:sp>
          <p:nvSpPr>
            <p:cNvPr id="10" name="Rounded Rectangle 9"/>
            <p:cNvSpPr/>
            <p:nvPr/>
          </p:nvSpPr>
          <p:spPr>
            <a:xfrm>
              <a:off x="2005289" y="2600358"/>
              <a:ext cx="700404" cy="107456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57400" y="3490608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59840" y="3221230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64527" y="315562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62282" y="3087758"/>
              <a:ext cx="237743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66968" y="2820631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69213" y="2752587"/>
              <a:ext cx="32918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53259" y="3546845"/>
              <a:ext cx="51206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55700" y="3413373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55699" y="3277467"/>
              <a:ext cx="32918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60386" y="301034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2827" y="2876868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0580" y="267310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47800" y="32398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Coarse-grain Annotation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05400" y="32004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Identify Operand</a:t>
            </a:r>
            <a:br>
              <a:rPr lang="en-US" dirty="0" smtClean="0"/>
            </a:br>
            <a:r>
              <a:rPr lang="en-US" dirty="0" smtClean="0"/>
              <a:t>Value Similarity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5562600" y="1752600"/>
            <a:ext cx="990600" cy="9906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60000"/>
              </a:lnSpc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≈</a:t>
            </a:r>
            <a:endParaRPr lang="en-US" sz="4400" dirty="0"/>
          </a:p>
        </p:txBody>
      </p:sp>
      <p:cxnSp>
        <p:nvCxnSpPr>
          <p:cNvPr id="34" name="Straight Arrow Connector 33"/>
          <p:cNvCxnSpPr>
            <a:endCxn id="33" idx="7"/>
          </p:cNvCxnSpPr>
          <p:nvPr/>
        </p:nvCxnSpPr>
        <p:spPr>
          <a:xfrm flipH="1">
            <a:off x="6408130" y="1447800"/>
            <a:ext cx="449870" cy="449870"/>
          </a:xfrm>
          <a:prstGeom prst="straightConnector1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3" idx="1"/>
          </p:cNvCxnSpPr>
          <p:nvPr/>
        </p:nvCxnSpPr>
        <p:spPr>
          <a:xfrm>
            <a:off x="5257800" y="1447800"/>
            <a:ext cx="449870" cy="449870"/>
          </a:xfrm>
          <a:prstGeom prst="straightConnector1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4"/>
          </p:cNvCxnSpPr>
          <p:nvPr/>
        </p:nvCxnSpPr>
        <p:spPr>
          <a:xfrm>
            <a:off x="6057900" y="2743200"/>
            <a:ext cx="0" cy="457200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3429000" y="2057400"/>
            <a:ext cx="1524000" cy="609600"/>
            <a:chOff x="3352800" y="2057400"/>
            <a:chExt cx="1524000" cy="609600"/>
          </a:xfrm>
        </p:grpSpPr>
        <p:sp>
          <p:nvSpPr>
            <p:cNvPr id="50" name="Right Brace 49"/>
            <p:cNvSpPr/>
            <p:nvPr/>
          </p:nvSpPr>
          <p:spPr>
            <a:xfrm>
              <a:off x="3352800" y="2057400"/>
              <a:ext cx="457200" cy="609600"/>
            </a:xfrm>
            <a:prstGeom prst="rightBrace">
              <a:avLst/>
            </a:prstGeom>
            <a:ln w="76200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stCxn id="50" idx="1"/>
            </p:cNvCxnSpPr>
            <p:nvPr/>
          </p:nvCxnSpPr>
          <p:spPr>
            <a:xfrm>
              <a:off x="3810000" y="2362200"/>
              <a:ext cx="1066800" cy="0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5257800" y="56782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Representative</a:t>
            </a:r>
            <a:br>
              <a:rPr lang="en-US" dirty="0" smtClean="0"/>
            </a:br>
            <a:r>
              <a:rPr lang="en-US" dirty="0" smtClean="0"/>
              <a:t>Value Storage</a:t>
            </a:r>
            <a:endParaRPr lang="en-US" dirty="0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875222"/>
              </p:ext>
            </p:extLst>
          </p:nvPr>
        </p:nvGraphicFramePr>
        <p:xfrm>
          <a:off x="4876800" y="5068669"/>
          <a:ext cx="2667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  <a:gridCol w="533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62972"/>
              </p:ext>
            </p:extLst>
          </p:nvPr>
        </p:nvGraphicFramePr>
        <p:xfrm>
          <a:off x="4876800" y="4267200"/>
          <a:ext cx="2667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  <a:gridCol w="533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" name="Straight Arrow Connector 57"/>
          <p:cNvCxnSpPr>
            <a:stCxn id="57" idx="2"/>
            <a:endCxn id="56" idx="0"/>
          </p:cNvCxnSpPr>
          <p:nvPr/>
        </p:nvCxnSpPr>
        <p:spPr>
          <a:xfrm>
            <a:off x="6210300" y="4638040"/>
            <a:ext cx="0" cy="43062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Freeform 68"/>
          <p:cNvSpPr/>
          <p:nvPr/>
        </p:nvSpPr>
        <p:spPr>
          <a:xfrm>
            <a:off x="7603379" y="2295497"/>
            <a:ext cx="1156307" cy="2507138"/>
          </a:xfrm>
          <a:custGeom>
            <a:avLst/>
            <a:gdLst>
              <a:gd name="connsiteX0" fmla="*/ 0 w 1156307"/>
              <a:gd name="connsiteY0" fmla="*/ 0 h 2507138"/>
              <a:gd name="connsiteX1" fmla="*/ 1155975 w 1156307"/>
              <a:gd name="connsiteY1" fmla="*/ 1221009 h 2507138"/>
              <a:gd name="connsiteX2" fmla="*/ 130251 w 1156307"/>
              <a:gd name="connsiteY2" fmla="*/ 2507138 h 25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307" h="2507138">
                <a:moveTo>
                  <a:pt x="0" y="0"/>
                </a:moveTo>
                <a:cubicBezTo>
                  <a:pt x="567133" y="401576"/>
                  <a:pt x="1134266" y="803153"/>
                  <a:pt x="1155975" y="1221009"/>
                </a:cubicBezTo>
                <a:cubicBezTo>
                  <a:pt x="1177684" y="1638865"/>
                  <a:pt x="130251" y="2507138"/>
                  <a:pt x="130251" y="2507138"/>
                </a:cubicBezTo>
              </a:path>
            </a:pathLst>
          </a:custGeom>
          <a:ln w="762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505200" y="4876800"/>
            <a:ext cx="1066800" cy="0"/>
          </a:xfrm>
          <a:prstGeom prst="straightConnector1">
            <a:avLst/>
          </a:prstGeom>
          <a:ln w="762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371600" y="4419600"/>
            <a:ext cx="19050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 73"/>
          <p:cNvSpPr/>
          <p:nvPr/>
        </p:nvSpPr>
        <p:spPr>
          <a:xfrm>
            <a:off x="1583531" y="458470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1882140" y="458470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981200" y="4648200"/>
            <a:ext cx="914400" cy="584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</a:t>
            </a:r>
            <a:endParaRPr lang="en-US" sz="3200" dirty="0"/>
          </a:p>
        </p:txBody>
      </p:sp>
      <p:sp>
        <p:nvSpPr>
          <p:cNvPr id="77" name="Freeform 76"/>
          <p:cNvSpPr/>
          <p:nvPr/>
        </p:nvSpPr>
        <p:spPr>
          <a:xfrm>
            <a:off x="2895600" y="461772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371600" y="5715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Representative</a:t>
            </a:r>
            <a:br>
              <a:rPr lang="en-US" dirty="0" smtClean="0"/>
            </a:br>
            <a:r>
              <a:rPr lang="en-US" dirty="0" smtClean="0"/>
              <a:t>Thread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4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71800"/>
            <a:ext cx="7772400" cy="1447800"/>
          </a:xfrm>
        </p:spPr>
        <p:txBody>
          <a:bodyPr/>
          <a:lstStyle/>
          <a:p>
            <a:r>
              <a:rPr lang="en-US" cap="none" dirty="0" smtClean="0">
                <a:solidFill>
                  <a:schemeClr val="tx1"/>
                </a:solidFill>
              </a:rPr>
              <a:t>EVALUATION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884-5BC1-F74C-9267-2F4C595B115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GPGPU-</a:t>
            </a:r>
            <a:r>
              <a:rPr lang="en-US" sz="2400" dirty="0" err="1" smtClean="0"/>
              <a:t>Sim</a:t>
            </a:r>
            <a:r>
              <a:rPr lang="en-US" sz="2400" dirty="0" smtClean="0"/>
              <a:t> v3.2.1</a:t>
            </a:r>
          </a:p>
          <a:p>
            <a:pPr lvl="1"/>
            <a:r>
              <a:rPr lang="en-US" sz="2400" dirty="0" err="1" smtClean="0"/>
              <a:t>Nvidia</a:t>
            </a:r>
            <a:r>
              <a:rPr lang="en-US" sz="2400" dirty="0" smtClean="0"/>
              <a:t> GTX480-like architecture</a:t>
            </a:r>
          </a:p>
          <a:p>
            <a:r>
              <a:rPr lang="en-US" sz="2400" dirty="0" err="1" smtClean="0"/>
              <a:t>GPUWattch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err="1" smtClean="0"/>
              <a:t>McPAT</a:t>
            </a:r>
            <a:endParaRPr lang="en-US" sz="2400" dirty="0" smtClean="0"/>
          </a:p>
          <a:p>
            <a:r>
              <a:rPr lang="en-US" sz="2400" dirty="0" smtClean="0"/>
              <a:t>Lane-level Power Gating</a:t>
            </a:r>
            <a:r>
              <a:rPr lang="en-US" sz="2400" baseline="30000" dirty="0" smtClean="0"/>
              <a:t>†</a:t>
            </a:r>
            <a:endParaRPr lang="en-US" sz="2400" dirty="0" smtClean="0"/>
          </a:p>
          <a:p>
            <a:r>
              <a:rPr lang="en-US" sz="2400" dirty="0" smtClean="0"/>
              <a:t>Benchmarks: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884-5BC1-F74C-9267-2F4C595B115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352800"/>
            <a:ext cx="5929313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172200"/>
            <a:ext cx="716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†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Qiumin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Xu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Murali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Annavaram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PATS: pattern aware scheduling and power gating for GPGPUs.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 PACT’14</a:t>
            </a:r>
            <a:b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3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 algn="ctr">
              <a:buNone/>
            </a:pPr>
            <a:r>
              <a:rPr lang="en-US" sz="2400" dirty="0" smtClean="0"/>
              <a:t>Average error: 1.75%, Range: 0.006% - 5.5%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00200"/>
            <a:ext cx="6578728" cy="389996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514600" y="2667000"/>
            <a:ext cx="3733800" cy="0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4863" y="6400800"/>
            <a:ext cx="2416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Blackscholes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d-similarity scaled by 2x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67400" y="4495800"/>
            <a:ext cx="228600" cy="228600"/>
          </a:xfrm>
          <a:prstGeom prst="ellipse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38600" y="4191000"/>
            <a:ext cx="228600" cy="228600"/>
          </a:xfrm>
          <a:prstGeom prst="ellipse">
            <a:avLst/>
          </a:prstGeom>
          <a:solidFill>
            <a:srgbClr val="FEAB09"/>
          </a:solidFill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257800" y="4267200"/>
            <a:ext cx="228600" cy="228600"/>
          </a:xfrm>
          <a:prstGeom prst="ellipse">
            <a:avLst/>
          </a:prstGeom>
          <a:solidFill>
            <a:schemeClr val="accent6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343400" y="4495800"/>
            <a:ext cx="228600" cy="228600"/>
          </a:xfrm>
          <a:prstGeom prst="ellipse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57600" y="3429000"/>
            <a:ext cx="228600" cy="228600"/>
          </a:xfrm>
          <a:prstGeom prst="ellipse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43200" y="3429000"/>
            <a:ext cx="228600" cy="228600"/>
          </a:xfrm>
          <a:prstGeom prst="ellipse">
            <a:avLst/>
          </a:prstGeom>
          <a:solidFill>
            <a:srgbClr val="4F81BD"/>
          </a:solidFill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7600" y="4343400"/>
            <a:ext cx="228600" cy="228600"/>
          </a:xfrm>
          <a:prstGeom prst="ellipse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5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Warp consists of 32 threads</a:t>
            </a:r>
          </a:p>
          <a:p>
            <a:pPr lvl="1"/>
            <a:r>
              <a:rPr lang="en-US" dirty="0" smtClean="0"/>
              <a:t>Each thread execute same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instruction </a:t>
            </a:r>
            <a:endParaRPr lang="en-US" dirty="0"/>
          </a:p>
          <a:p>
            <a:pPr marL="344487" lvl="1" indent="0">
              <a:buNone/>
            </a:pPr>
            <a:r>
              <a:rPr lang="en-US" dirty="0" smtClean="0"/>
              <a:t>	on it’s own </a:t>
            </a:r>
            <a:r>
              <a:rPr lang="en-US" dirty="0" smtClean="0">
                <a:solidFill>
                  <a:schemeClr val="accent6"/>
                </a:solidFill>
              </a:rPr>
              <a:t>data</a:t>
            </a:r>
          </a:p>
          <a:p>
            <a:pPr marL="344487" lvl="1" indent="0">
              <a:buNone/>
            </a:pPr>
            <a:endParaRPr lang="en-US" dirty="0" smtClean="0">
              <a:solidFill>
                <a:schemeClr val="accent6"/>
              </a:solidFill>
            </a:endParaRPr>
          </a:p>
          <a:p>
            <a:pPr marL="344487" lvl="1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344487" lvl="1" indent="0">
              <a:buNone/>
            </a:pPr>
            <a:endParaRPr lang="en-US" dirty="0" smtClean="0"/>
          </a:p>
          <a:p>
            <a:pPr marL="0" lvl="0" indent="0">
              <a:buClr>
                <a:srgbClr val="1F497D"/>
              </a:buClr>
              <a:buNone/>
            </a:pPr>
            <a:endParaRPr lang="en-US" dirty="0" smtClean="0">
              <a:solidFill>
                <a:prstClr val="black"/>
              </a:solidFill>
            </a:endParaRPr>
          </a:p>
          <a:p>
            <a:pPr lvl="0">
              <a:buClr>
                <a:srgbClr val="1F497D"/>
              </a:buClr>
            </a:pPr>
            <a:r>
              <a:rPr lang="en-US" dirty="0" smtClean="0">
                <a:solidFill>
                  <a:prstClr val="black"/>
                </a:solidFill>
              </a:rPr>
              <a:t>Intra-warp operand value similarity</a:t>
            </a:r>
          </a:p>
          <a:p>
            <a:pPr lvl="1">
              <a:buClr>
                <a:srgbClr val="1F497D"/>
              </a:buClr>
            </a:pPr>
            <a:r>
              <a:rPr lang="en-US" dirty="0">
                <a:solidFill>
                  <a:prstClr val="black"/>
                </a:solidFill>
              </a:rPr>
              <a:t>input operands of all threads within a warp exhibit value </a:t>
            </a:r>
            <a:r>
              <a:rPr lang="en-US" dirty="0" smtClean="0">
                <a:solidFill>
                  <a:prstClr val="black"/>
                </a:solidFill>
              </a:rPr>
              <a:t>similarity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buClr>
                <a:srgbClr val="1F497D"/>
              </a:buClr>
            </a:pPr>
            <a:endParaRPr lang="en-US" dirty="0">
              <a:solidFill>
                <a:prstClr val="black"/>
              </a:solidFill>
            </a:endParaRPr>
          </a:p>
          <a:p>
            <a:pPr marL="344487" lvl="1" indent="0">
              <a:buNone/>
            </a:pPr>
            <a:endParaRPr lang="en-US" dirty="0" smtClean="0">
              <a:solidFill>
                <a:schemeClr val="accent6"/>
              </a:solidFill>
            </a:endParaRPr>
          </a:p>
          <a:p>
            <a:pPr marL="344487" lvl="1" indent="0">
              <a:buNone/>
            </a:pP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Intra-warp Operand </a:t>
            </a:r>
            <a:r>
              <a:rPr lang="en-US" dirty="0"/>
              <a:t>V</a:t>
            </a:r>
            <a:r>
              <a:rPr lang="en-US" dirty="0" smtClean="0"/>
              <a:t>alue </a:t>
            </a:r>
            <a:r>
              <a:rPr lang="en-US" dirty="0"/>
              <a:t>S</a:t>
            </a:r>
            <a:r>
              <a:rPr lang="en-US" dirty="0" smtClean="0"/>
              <a:t>imilarity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0" y="3276600"/>
            <a:ext cx="6096000" cy="1143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1905000" y="3467100"/>
            <a:ext cx="190500" cy="7620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352800" y="3467100"/>
            <a:ext cx="190500" cy="7620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90800" y="32766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1400" y="3556000"/>
            <a:ext cx="3429000" cy="584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  </a:t>
            </a:r>
            <a:endParaRPr lang="en-US" sz="3200" dirty="0"/>
          </a:p>
        </p:txBody>
      </p:sp>
      <p:sp>
        <p:nvSpPr>
          <p:cNvPr id="26" name="Freeform 25"/>
          <p:cNvSpPr/>
          <p:nvPr/>
        </p:nvSpPr>
        <p:spPr>
          <a:xfrm>
            <a:off x="7048500" y="3505200"/>
            <a:ext cx="190500" cy="7620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09600" y="3657600"/>
            <a:ext cx="84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ADD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524000" y="2667000"/>
            <a:ext cx="914400" cy="762000"/>
            <a:chOff x="1524000" y="2438400"/>
            <a:chExt cx="914400" cy="762000"/>
          </a:xfrm>
        </p:grpSpPr>
        <p:sp>
          <p:nvSpPr>
            <p:cNvPr id="24" name="TextBox 23"/>
            <p:cNvSpPr txBox="1"/>
            <p:nvPr/>
          </p:nvSpPr>
          <p:spPr>
            <a:xfrm>
              <a:off x="1524000" y="24384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515938" algn="l"/>
                </a:tabLst>
              </a:pPr>
              <a:r>
                <a:rPr lang="en-US" sz="2800" dirty="0" smtClean="0">
                  <a:solidFill>
                    <a:schemeClr val="accent6"/>
                  </a:solidFill>
                </a:rPr>
                <a:t>8</a:t>
              </a:r>
              <a:r>
                <a:rPr lang="en-US" sz="2800" dirty="0" smtClean="0"/>
                <a:t>	</a:t>
              </a:r>
              <a:r>
                <a:rPr lang="en-US" sz="2800" dirty="0" smtClean="0">
                  <a:solidFill>
                    <a:schemeClr val="accent1"/>
                  </a:solidFill>
                </a:rPr>
                <a:t>6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1752600" y="2895600"/>
              <a:ext cx="228600" cy="30480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1981200" y="2895600"/>
              <a:ext cx="228600" cy="30480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2971800" y="2667000"/>
            <a:ext cx="914400" cy="762000"/>
            <a:chOff x="1524000" y="2438400"/>
            <a:chExt cx="914400" cy="762000"/>
          </a:xfrm>
        </p:grpSpPr>
        <p:sp>
          <p:nvSpPr>
            <p:cNvPr id="35" name="TextBox 34"/>
            <p:cNvSpPr txBox="1"/>
            <p:nvPr/>
          </p:nvSpPr>
          <p:spPr>
            <a:xfrm>
              <a:off x="1524000" y="24384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515938" algn="l"/>
                </a:tabLst>
              </a:pPr>
              <a:r>
                <a:rPr lang="en-US" sz="2800" dirty="0" smtClean="0">
                  <a:solidFill>
                    <a:schemeClr val="accent6"/>
                  </a:solidFill>
                </a:rPr>
                <a:t>10</a:t>
              </a:r>
              <a:r>
                <a:rPr lang="en-US" sz="2800" dirty="0" smtClean="0"/>
                <a:t>	</a:t>
              </a:r>
              <a:r>
                <a:rPr lang="en-US" sz="2800" dirty="0" smtClean="0">
                  <a:solidFill>
                    <a:schemeClr val="accent1"/>
                  </a:solidFill>
                </a:rPr>
                <a:t>5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1752600" y="2895600"/>
              <a:ext cx="228600" cy="30480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1981200" y="2895600"/>
              <a:ext cx="228600" cy="30480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6629400" y="2667000"/>
            <a:ext cx="914400" cy="762000"/>
            <a:chOff x="1524000" y="2438400"/>
            <a:chExt cx="914400" cy="762000"/>
          </a:xfrm>
        </p:grpSpPr>
        <p:sp>
          <p:nvSpPr>
            <p:cNvPr id="43" name="TextBox 42"/>
            <p:cNvSpPr txBox="1"/>
            <p:nvPr/>
          </p:nvSpPr>
          <p:spPr>
            <a:xfrm>
              <a:off x="1524000" y="24384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515938" algn="l"/>
                </a:tabLst>
              </a:pPr>
              <a:r>
                <a:rPr lang="en-US" sz="2800" dirty="0">
                  <a:solidFill>
                    <a:schemeClr val="accent6"/>
                  </a:solidFill>
                </a:rPr>
                <a:t>9</a:t>
              </a:r>
              <a:r>
                <a:rPr lang="en-US" sz="2800" dirty="0" smtClean="0"/>
                <a:t>	</a:t>
              </a:r>
              <a:r>
                <a:rPr lang="en-US" sz="2800" dirty="0">
                  <a:solidFill>
                    <a:schemeClr val="accent1"/>
                  </a:solidFill>
                </a:rPr>
                <a:t>4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1752600" y="2895600"/>
              <a:ext cx="228600" cy="30480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1981200" y="2895600"/>
              <a:ext cx="228600" cy="30480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7653528" y="2667000"/>
            <a:ext cx="1447800" cy="830997"/>
          </a:xfrm>
          <a:prstGeom prst="rect">
            <a:avLst/>
          </a:prstGeom>
          <a:noFill/>
          <a:ln w="38100" cmpd="sng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400" dirty="0" smtClean="0">
                <a:solidFill>
                  <a:schemeClr val="accent6"/>
                </a:solidFill>
              </a:rPr>
              <a:t>8, 10, 9 </a:t>
            </a:r>
            <a:br>
              <a:rPr lang="en-US" sz="2400" dirty="0" smtClean="0">
                <a:solidFill>
                  <a:schemeClr val="accent6"/>
                </a:solidFill>
              </a:rPr>
            </a:br>
            <a:r>
              <a:rPr lang="en-US" sz="2400" dirty="0" smtClean="0">
                <a:solidFill>
                  <a:schemeClr val="accent6"/>
                </a:solidFill>
              </a:rPr>
              <a:t> </a:t>
            </a:r>
            <a:r>
              <a:rPr lang="en-US" sz="2400" i="1" dirty="0" smtClean="0">
                <a:solidFill>
                  <a:schemeClr val="accent6"/>
                </a:solidFill>
              </a:rPr>
              <a:t>2</a:t>
            </a:r>
            <a:r>
              <a:rPr lang="en-US" sz="2400" dirty="0" smtClean="0">
                <a:solidFill>
                  <a:schemeClr val="accent6"/>
                </a:solidFill>
              </a:rPr>
              <a:t>-similar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53528" y="3581400"/>
            <a:ext cx="1447799" cy="830997"/>
          </a:xfrm>
          <a:prstGeom prst="rect">
            <a:avLst/>
          </a:prstGeom>
          <a:noFill/>
          <a:ln w="38100" cmpd="sng">
            <a:solidFill>
              <a:srgbClr val="2D6CC0"/>
            </a:solidFill>
          </a:ln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400" dirty="0" smtClean="0">
                <a:solidFill>
                  <a:schemeClr val="accent1"/>
                </a:solidFill>
              </a:rPr>
              <a:t>6, 5, 4 </a:t>
            </a:r>
            <a:br>
              <a:rPr lang="en-US" sz="2400" dirty="0" smtClean="0">
                <a:solidFill>
                  <a:schemeClr val="accent1"/>
                </a:solidFill>
              </a:rPr>
            </a:b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i="1" dirty="0" smtClean="0">
                <a:solidFill>
                  <a:schemeClr val="accent1"/>
                </a:solidFill>
              </a:rPr>
              <a:t>2</a:t>
            </a:r>
            <a:r>
              <a:rPr lang="en-US" sz="2400" dirty="0" smtClean="0">
                <a:solidFill>
                  <a:schemeClr val="accent1"/>
                </a:solidFill>
              </a:rPr>
              <a:t>-similar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  <p:bldP spid="47" grpId="0" animBg="1"/>
      <p:bldP spid="4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Evaluated with various Warp Schedulers</a:t>
            </a:r>
          </a:p>
          <a:p>
            <a:pPr lvl="1"/>
            <a:r>
              <a:rPr lang="en-US" dirty="0" smtClean="0"/>
              <a:t>Round Robin, Two-level, Greedy-then-oldest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Negligible </a:t>
            </a:r>
            <a:r>
              <a:rPr lang="en-US" dirty="0"/>
              <a:t>p</a:t>
            </a:r>
            <a:r>
              <a:rPr lang="en-US" dirty="0" smtClean="0"/>
              <a:t>erformance impact,</a:t>
            </a:r>
            <a:br>
              <a:rPr lang="en-US" dirty="0" smtClean="0"/>
            </a:br>
            <a:r>
              <a:rPr lang="en-US" dirty="0" smtClean="0"/>
              <a:t>regardless of warp scheduler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3600"/>
            <a:ext cx="780108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8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Unit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Compared with lane power gating</a:t>
            </a:r>
            <a:r>
              <a:rPr lang="en-US" sz="3200" baseline="30000" dirty="0" smtClean="0"/>
              <a:t>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scalar execution units</a:t>
            </a:r>
            <a:r>
              <a:rPr lang="en-US" sz="3200" baseline="30000" dirty="0" smtClean="0"/>
              <a:t>‡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09800"/>
            <a:ext cx="8555813" cy="2908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076890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†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Qiumin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Xu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Murali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Annavaram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PATS: pattern aware scheduling and power gating for GPGPUs.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 PACT’14</a:t>
            </a:r>
            <a:b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‡Syed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Zohaib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Gilani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Nam Sung Kim, and Michael J. Schulte. Power-efficient computing for compute-intensive GPGPU applications. In PACT '12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File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Compared with Clock Gating (Base) </a:t>
            </a:r>
            <a:br>
              <a:rPr lang="en-US" sz="2400" dirty="0" smtClean="0"/>
            </a:br>
            <a:r>
              <a:rPr lang="en-US" sz="2400" dirty="0" smtClean="0"/>
              <a:t>and Scalar register files</a:t>
            </a:r>
            <a:r>
              <a:rPr lang="en-US" sz="2400" baseline="30000" dirty="0" smtClean="0"/>
              <a:t>†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Warp Approximation creates more opportunities to reduce read/write access energy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905000"/>
            <a:ext cx="5638800" cy="33456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230779"/>
            <a:ext cx="883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404040"/>
                </a:solidFill>
              </a:rPr>
              <a:t>†Syed </a:t>
            </a:r>
            <a:r>
              <a:rPr lang="en-US" sz="1000" dirty="0" err="1" smtClean="0">
                <a:solidFill>
                  <a:srgbClr val="404040"/>
                </a:solidFill>
              </a:rPr>
              <a:t>Zohaib</a:t>
            </a:r>
            <a:r>
              <a:rPr lang="en-US" sz="1000" dirty="0" smtClean="0">
                <a:solidFill>
                  <a:srgbClr val="404040"/>
                </a:solidFill>
              </a:rPr>
              <a:t> </a:t>
            </a:r>
            <a:r>
              <a:rPr lang="en-US" sz="1000" dirty="0" err="1" smtClean="0">
                <a:solidFill>
                  <a:srgbClr val="404040"/>
                </a:solidFill>
              </a:rPr>
              <a:t>Gilani</a:t>
            </a:r>
            <a:r>
              <a:rPr lang="en-US" sz="1000" dirty="0" smtClean="0">
                <a:solidFill>
                  <a:srgbClr val="404040"/>
                </a:solidFill>
              </a:rPr>
              <a:t>, Nam Sung Kim, and Michael J. Schulte. Power-efficient computing for compute-intensive GPGPU applications. In PACT '12</a:t>
            </a:r>
            <a:endParaRPr lang="en-US" sz="1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0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Energy efficiency = IPC/W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Efficiency related to amount of approximation opportunities</a:t>
            </a:r>
          </a:p>
          <a:p>
            <a:r>
              <a:rPr lang="en-US" sz="2400" dirty="0" smtClean="0"/>
              <a:t>Average 26% improvement to energy efficiency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52600"/>
            <a:ext cx="5257800" cy="31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4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Assuming 45nm technology</a:t>
            </a:r>
          </a:p>
          <a:p>
            <a:endParaRPr lang="en-US" dirty="0" smtClean="0"/>
          </a:p>
          <a:p>
            <a:r>
              <a:rPr lang="en-US" dirty="0" smtClean="0"/>
              <a:t>Comparison logic</a:t>
            </a:r>
          </a:p>
          <a:p>
            <a:pPr lvl="1"/>
            <a:r>
              <a:rPr lang="en-US" dirty="0" smtClean="0"/>
              <a:t>12.75mW dynamic, 95.83uW leakage, 0.017mm</a:t>
            </a:r>
            <a:r>
              <a:rPr lang="en-US" baseline="30000" dirty="0" smtClean="0"/>
              <a:t>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Representative Thread selection and Broadcast</a:t>
            </a:r>
          </a:p>
          <a:p>
            <a:pPr lvl="1"/>
            <a:r>
              <a:rPr lang="en-US" dirty="0" smtClean="0"/>
              <a:t>19.76mW dynamic, 127.80uW leakage, 0.031mm</a:t>
            </a:r>
            <a:r>
              <a:rPr lang="en-US" baseline="30000" dirty="0" smtClean="0"/>
              <a:t>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Total overheads: </a:t>
            </a:r>
          </a:p>
          <a:p>
            <a:pPr lvl="1"/>
            <a:r>
              <a:rPr lang="en-US" dirty="0" smtClean="0"/>
              <a:t>1.7% dynamic energy</a:t>
            </a:r>
          </a:p>
          <a:p>
            <a:pPr lvl="1"/>
            <a:r>
              <a:rPr lang="en-US" dirty="0" smtClean="0"/>
              <a:t>0.0013% leakage energy</a:t>
            </a:r>
          </a:p>
          <a:p>
            <a:pPr lvl="1"/>
            <a:r>
              <a:rPr lang="en-US" dirty="0" smtClean="0"/>
              <a:t>0.098% area per 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25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</a:p>
          <a:p>
            <a:r>
              <a:rPr lang="en-US" dirty="0" smtClean="0"/>
              <a:t>More evaluations</a:t>
            </a:r>
          </a:p>
          <a:p>
            <a:r>
              <a:rPr lang="en-US" dirty="0" smtClean="0"/>
              <a:t>Discussion on error bounding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2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Identify </a:t>
            </a:r>
            <a:r>
              <a:rPr lang="en-US" dirty="0" smtClean="0">
                <a:solidFill>
                  <a:schemeClr val="accent6"/>
                </a:solidFill>
              </a:rPr>
              <a:t>regions of code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approximation </a:t>
            </a:r>
            <a:r>
              <a:rPr lang="en-US" i="1" dirty="0" smtClean="0">
                <a:solidFill>
                  <a:srgbClr val="F79646"/>
                </a:solidFill>
              </a:rPr>
              <a:t>can be </a:t>
            </a:r>
            <a:r>
              <a:rPr lang="en-US" dirty="0" smtClean="0"/>
              <a:t>tolerated,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i="1" dirty="0" smtClean="0">
                <a:solidFill>
                  <a:schemeClr val="accent3"/>
                </a:solidFill>
              </a:rPr>
              <a:t>opportunistically approximate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when hardware detects </a:t>
            </a:r>
            <a:r>
              <a:rPr lang="en-US" dirty="0" smtClean="0">
                <a:solidFill>
                  <a:srgbClr val="9BBB59"/>
                </a:solidFill>
              </a:rPr>
              <a:t>value similarity</a:t>
            </a:r>
            <a:br>
              <a:rPr lang="en-US" dirty="0" smtClean="0">
                <a:solidFill>
                  <a:srgbClr val="9BBB59"/>
                </a:solidFill>
              </a:rPr>
            </a:b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lnSpc>
                <a:spcPct val="90000"/>
              </a:lnSpc>
              <a:buNone/>
            </a:pPr>
            <a:r>
              <a:rPr lang="en-US" dirty="0" smtClean="0"/>
              <a:t>Warp Approximation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dirty="0"/>
              <a:t>=</a:t>
            </a:r>
            <a:endParaRPr lang="en-US" dirty="0" smtClean="0"/>
          </a:p>
          <a:p>
            <a:pPr marL="0" indent="0" algn="ctr">
              <a:lnSpc>
                <a:spcPct val="90000"/>
              </a:lnSpc>
              <a:buNone/>
            </a:pPr>
            <a:r>
              <a:rPr lang="en-US" dirty="0" smtClean="0"/>
              <a:t>Representative Value Storage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dirty="0"/>
              <a:t>+</a:t>
            </a:r>
            <a:endParaRPr lang="en-US" dirty="0" smtClean="0"/>
          </a:p>
          <a:p>
            <a:pPr marL="0" indent="0" algn="ctr">
              <a:lnSpc>
                <a:spcPct val="90000"/>
              </a:lnSpc>
              <a:buNone/>
            </a:pPr>
            <a:r>
              <a:rPr lang="en-US" dirty="0" smtClean="0"/>
              <a:t>Representative Thread Execution</a:t>
            </a:r>
          </a:p>
          <a:p>
            <a:pPr marL="0" indent="0" algn="ctr">
              <a:lnSpc>
                <a:spcPct val="60000"/>
              </a:lnSpc>
              <a:buNone/>
            </a:pPr>
            <a:endParaRPr lang="en-US" dirty="0"/>
          </a:p>
          <a:p>
            <a:pPr marL="0" indent="0" algn="ctr">
              <a:lnSpc>
                <a:spcPct val="60000"/>
              </a:lnSpc>
              <a:buNone/>
            </a:pPr>
            <a:endParaRPr lang="en-US" dirty="0" smtClean="0"/>
          </a:p>
          <a:p>
            <a:pPr marL="0" indent="0" algn="ctr">
              <a:lnSpc>
                <a:spcPct val="60000"/>
              </a:lnSpc>
              <a:buNone/>
            </a:pPr>
            <a:endParaRPr lang="en-US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 smtClean="0"/>
              <a:t>Improve energy efficiency by 26% with less than 5.5% error (on average 1.75%)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36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2590800"/>
            <a:ext cx="8229600" cy="0"/>
          </a:xfrm>
          <a:prstGeom prst="line">
            <a:avLst/>
          </a:prstGeom>
          <a:ln>
            <a:solidFill>
              <a:srgbClr val="2D6C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4800600"/>
            <a:ext cx="8229600" cy="0"/>
          </a:xfrm>
          <a:prstGeom prst="line">
            <a:avLst/>
          </a:prstGeom>
          <a:ln>
            <a:solidFill>
              <a:srgbClr val="2D6C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086600" y="4114800"/>
            <a:ext cx="1066799" cy="554736"/>
            <a:chOff x="1371600" y="4419600"/>
            <a:chExt cx="1905000" cy="990600"/>
          </a:xfrm>
        </p:grpSpPr>
        <p:sp>
          <p:nvSpPr>
            <p:cNvPr id="11" name="Rectangle 10"/>
            <p:cNvSpPr/>
            <p:nvPr/>
          </p:nvSpPr>
          <p:spPr>
            <a:xfrm>
              <a:off x="1371600" y="4419600"/>
              <a:ext cx="1905000" cy="9906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1583531" y="4584700"/>
              <a:ext cx="92869" cy="660400"/>
            </a:xfrm>
            <a:custGeom>
              <a:avLst/>
              <a:gdLst>
                <a:gd name="connsiteX0" fmla="*/ 575577 w 1163411"/>
                <a:gd name="connsiteY0" fmla="*/ 0 h 1574800"/>
                <a:gd name="connsiteX1" fmla="*/ 16777 w 1163411"/>
                <a:gd name="connsiteY1" fmla="*/ 323850 h 1574800"/>
                <a:gd name="connsiteX2" fmla="*/ 1147077 w 1163411"/>
                <a:gd name="connsiteY2" fmla="*/ 641350 h 1574800"/>
                <a:gd name="connsiteX3" fmla="*/ 16777 w 1163411"/>
                <a:gd name="connsiteY3" fmla="*/ 958850 h 1574800"/>
                <a:gd name="connsiteX4" fmla="*/ 1147077 w 1163411"/>
                <a:gd name="connsiteY4" fmla="*/ 1282700 h 1574800"/>
                <a:gd name="connsiteX5" fmla="*/ 581927 w 1163411"/>
                <a:gd name="connsiteY5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3411" h="1574800">
                  <a:moveTo>
                    <a:pt x="575577" y="0"/>
                  </a:moveTo>
                  <a:cubicBezTo>
                    <a:pt x="248552" y="108479"/>
                    <a:pt x="-78473" y="216958"/>
                    <a:pt x="16777" y="323850"/>
                  </a:cubicBezTo>
                  <a:cubicBezTo>
                    <a:pt x="112027" y="430742"/>
                    <a:pt x="1147077" y="535517"/>
                    <a:pt x="1147077" y="641350"/>
                  </a:cubicBezTo>
                  <a:cubicBezTo>
                    <a:pt x="1147077" y="747183"/>
                    <a:pt x="16777" y="851958"/>
                    <a:pt x="16777" y="958850"/>
                  </a:cubicBezTo>
                  <a:cubicBezTo>
                    <a:pt x="16777" y="1065742"/>
                    <a:pt x="1052885" y="1180042"/>
                    <a:pt x="1147077" y="1282700"/>
                  </a:cubicBezTo>
                  <a:cubicBezTo>
                    <a:pt x="1241269" y="1385358"/>
                    <a:pt x="911598" y="1480079"/>
                    <a:pt x="581927" y="1574800"/>
                  </a:cubicBezTo>
                </a:path>
              </a:pathLst>
            </a:cu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882140" y="4584700"/>
              <a:ext cx="92869" cy="660400"/>
            </a:xfrm>
            <a:custGeom>
              <a:avLst/>
              <a:gdLst>
                <a:gd name="connsiteX0" fmla="*/ 575577 w 1163411"/>
                <a:gd name="connsiteY0" fmla="*/ 0 h 1574800"/>
                <a:gd name="connsiteX1" fmla="*/ 16777 w 1163411"/>
                <a:gd name="connsiteY1" fmla="*/ 323850 h 1574800"/>
                <a:gd name="connsiteX2" fmla="*/ 1147077 w 1163411"/>
                <a:gd name="connsiteY2" fmla="*/ 641350 h 1574800"/>
                <a:gd name="connsiteX3" fmla="*/ 16777 w 1163411"/>
                <a:gd name="connsiteY3" fmla="*/ 958850 h 1574800"/>
                <a:gd name="connsiteX4" fmla="*/ 1147077 w 1163411"/>
                <a:gd name="connsiteY4" fmla="*/ 1282700 h 1574800"/>
                <a:gd name="connsiteX5" fmla="*/ 581927 w 1163411"/>
                <a:gd name="connsiteY5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3411" h="1574800">
                  <a:moveTo>
                    <a:pt x="575577" y="0"/>
                  </a:moveTo>
                  <a:cubicBezTo>
                    <a:pt x="248552" y="108479"/>
                    <a:pt x="-78473" y="216958"/>
                    <a:pt x="16777" y="323850"/>
                  </a:cubicBezTo>
                  <a:cubicBezTo>
                    <a:pt x="112027" y="430742"/>
                    <a:pt x="1147077" y="535517"/>
                    <a:pt x="1147077" y="641350"/>
                  </a:cubicBezTo>
                  <a:cubicBezTo>
                    <a:pt x="1147077" y="747183"/>
                    <a:pt x="16777" y="851958"/>
                    <a:pt x="16777" y="958850"/>
                  </a:cubicBezTo>
                  <a:cubicBezTo>
                    <a:pt x="16777" y="1065742"/>
                    <a:pt x="1052885" y="1180042"/>
                    <a:pt x="1147077" y="1282700"/>
                  </a:cubicBezTo>
                  <a:cubicBezTo>
                    <a:pt x="1241269" y="1385358"/>
                    <a:pt x="911598" y="1480079"/>
                    <a:pt x="581927" y="1574800"/>
                  </a:cubicBezTo>
                </a:path>
              </a:pathLst>
            </a:cu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81201" y="4648200"/>
              <a:ext cx="914401" cy="6045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Wingdings"/>
                  <a:ea typeface="Wingdings"/>
                  <a:cs typeface="Wingdings"/>
                  <a:sym typeface="Wingdings"/>
                </a:rPr>
                <a:t>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95600" y="4617720"/>
              <a:ext cx="92869" cy="660400"/>
            </a:xfrm>
            <a:custGeom>
              <a:avLst/>
              <a:gdLst>
                <a:gd name="connsiteX0" fmla="*/ 575577 w 1163411"/>
                <a:gd name="connsiteY0" fmla="*/ 0 h 1574800"/>
                <a:gd name="connsiteX1" fmla="*/ 16777 w 1163411"/>
                <a:gd name="connsiteY1" fmla="*/ 323850 h 1574800"/>
                <a:gd name="connsiteX2" fmla="*/ 1147077 w 1163411"/>
                <a:gd name="connsiteY2" fmla="*/ 641350 h 1574800"/>
                <a:gd name="connsiteX3" fmla="*/ 16777 w 1163411"/>
                <a:gd name="connsiteY3" fmla="*/ 958850 h 1574800"/>
                <a:gd name="connsiteX4" fmla="*/ 1147077 w 1163411"/>
                <a:gd name="connsiteY4" fmla="*/ 1282700 h 1574800"/>
                <a:gd name="connsiteX5" fmla="*/ 581927 w 1163411"/>
                <a:gd name="connsiteY5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3411" h="1574800">
                  <a:moveTo>
                    <a:pt x="575577" y="0"/>
                  </a:moveTo>
                  <a:cubicBezTo>
                    <a:pt x="248552" y="108479"/>
                    <a:pt x="-78473" y="216958"/>
                    <a:pt x="16777" y="323850"/>
                  </a:cubicBezTo>
                  <a:cubicBezTo>
                    <a:pt x="112027" y="430742"/>
                    <a:pt x="1147077" y="535517"/>
                    <a:pt x="1147077" y="641350"/>
                  </a:cubicBezTo>
                  <a:cubicBezTo>
                    <a:pt x="1147077" y="747183"/>
                    <a:pt x="16777" y="851958"/>
                    <a:pt x="16777" y="958850"/>
                  </a:cubicBezTo>
                  <a:cubicBezTo>
                    <a:pt x="16777" y="1065742"/>
                    <a:pt x="1052885" y="1180042"/>
                    <a:pt x="1147077" y="1282700"/>
                  </a:cubicBezTo>
                  <a:cubicBezTo>
                    <a:pt x="1241269" y="1385358"/>
                    <a:pt x="911598" y="1480079"/>
                    <a:pt x="581927" y="1574800"/>
                  </a:cubicBezTo>
                </a:path>
              </a:pathLst>
            </a:cu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87075"/>
              </p:ext>
            </p:extLst>
          </p:nvPr>
        </p:nvGraphicFramePr>
        <p:xfrm>
          <a:off x="7010400" y="36576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004898"/>
              </p:ext>
            </p:extLst>
          </p:nvPr>
        </p:nvGraphicFramePr>
        <p:xfrm>
          <a:off x="7010400" y="3048000"/>
          <a:ext cx="1219200" cy="26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"/>
                <a:gridCol w="243840"/>
                <a:gridCol w="243840"/>
                <a:gridCol w="243840"/>
                <a:gridCol w="243840"/>
              </a:tblGrid>
              <a:tr h="2653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8" name="Straight Arrow Connector 17"/>
          <p:cNvCxnSpPr>
            <a:stCxn id="17" idx="2"/>
            <a:endCxn id="16" idx="0"/>
          </p:cNvCxnSpPr>
          <p:nvPr/>
        </p:nvCxnSpPr>
        <p:spPr>
          <a:xfrm>
            <a:off x="7620000" y="3313331"/>
            <a:ext cx="0" cy="34426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369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1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Significant Value Similarity Exists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Significant value similarity exists even with low </a:t>
            </a:r>
            <a:r>
              <a:rPr lang="en-US" i="1" dirty="0" smtClean="0"/>
              <a:t>d</a:t>
            </a:r>
            <a:r>
              <a:rPr lang="en-US" dirty="0" smtClean="0"/>
              <a:t>-similarity levels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8229600" cy="3657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5400" y="1143000"/>
            <a:ext cx="1600200" cy="3352800"/>
          </a:xfrm>
          <a:prstGeom prst="rect">
            <a:avLst/>
          </a:prstGeom>
          <a:noFill/>
          <a:ln w="57150" cmpd="sng">
            <a:solidFill>
              <a:srgbClr val="2D6C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7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057400"/>
          </a:xfrm>
        </p:spPr>
        <p:txBody>
          <a:bodyPr/>
          <a:lstStyle/>
          <a:p>
            <a:r>
              <a:rPr lang="en-US" cap="none" dirty="0" smtClean="0">
                <a:solidFill>
                  <a:schemeClr val="tx1"/>
                </a:solidFill>
              </a:rPr>
              <a:t>How can we leverage </a:t>
            </a:r>
            <a:br>
              <a:rPr lang="en-US" cap="none" dirty="0" smtClean="0">
                <a:solidFill>
                  <a:schemeClr val="tx1"/>
                </a:solidFill>
              </a:rPr>
            </a:br>
            <a:r>
              <a:rPr lang="en-US" cap="none" dirty="0" smtClean="0"/>
              <a:t>value similarity</a:t>
            </a:r>
            <a:r>
              <a:rPr lang="en-US" cap="none" dirty="0" smtClean="0">
                <a:solidFill>
                  <a:schemeClr val="tx1"/>
                </a:solidFill>
              </a:rPr>
              <a:t> for </a:t>
            </a:r>
            <a:r>
              <a:rPr lang="en-US" cap="none" dirty="0" smtClean="0">
                <a:solidFill>
                  <a:schemeClr val="accent3">
                    <a:lumMod val="75000"/>
                  </a:schemeClr>
                </a:solidFill>
              </a:rPr>
              <a:t>approximate computing</a:t>
            </a:r>
            <a:r>
              <a:rPr lang="en-US" cap="none" dirty="0" smtClean="0">
                <a:solidFill>
                  <a:schemeClr val="tx1"/>
                </a:solidFill>
              </a:rPr>
              <a:t>?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884-5BC1-F74C-9267-2F4C595B115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6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Warp Approximation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600200" y="4419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800" dirty="0" smtClean="0"/>
              <a:t>14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048000" y="4419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800" dirty="0" smtClean="0"/>
              <a:t>15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05600" y="4419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800" dirty="0" smtClean="0"/>
              <a:t>13</a:t>
            </a:r>
            <a:endParaRPr lang="en-US" sz="2800" dirty="0"/>
          </a:p>
        </p:txBody>
      </p:sp>
      <p:sp>
        <p:nvSpPr>
          <p:cNvPr id="39" name="Rectangle 38"/>
          <p:cNvSpPr/>
          <p:nvPr/>
        </p:nvSpPr>
        <p:spPr>
          <a:xfrm>
            <a:off x="1524000" y="3276600"/>
            <a:ext cx="6096000" cy="1143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 39"/>
          <p:cNvSpPr/>
          <p:nvPr/>
        </p:nvSpPr>
        <p:spPr>
          <a:xfrm>
            <a:off x="1905000" y="3467100"/>
            <a:ext cx="190500" cy="7620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352800" y="3467100"/>
            <a:ext cx="190500" cy="7620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590800" y="32766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81400" y="3556000"/>
            <a:ext cx="3429000" cy="584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  </a:t>
            </a:r>
            <a:endParaRPr lang="en-US" sz="3200" dirty="0"/>
          </a:p>
        </p:txBody>
      </p:sp>
      <p:sp>
        <p:nvSpPr>
          <p:cNvPr id="44" name="Freeform 43"/>
          <p:cNvSpPr/>
          <p:nvPr/>
        </p:nvSpPr>
        <p:spPr>
          <a:xfrm>
            <a:off x="7048500" y="3505200"/>
            <a:ext cx="190500" cy="7620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09600" y="3657600"/>
            <a:ext cx="84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ADD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524000" y="2667000"/>
            <a:ext cx="914400" cy="762000"/>
            <a:chOff x="1524000" y="2438400"/>
            <a:chExt cx="91440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524000" y="24384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515938" algn="l"/>
                </a:tabLst>
              </a:pPr>
              <a:r>
                <a:rPr lang="en-US" sz="2800" dirty="0" smtClean="0">
                  <a:solidFill>
                    <a:schemeClr val="accent6"/>
                  </a:solidFill>
                </a:rPr>
                <a:t>8</a:t>
              </a:r>
              <a:r>
                <a:rPr lang="en-US" sz="2800" dirty="0" smtClean="0"/>
                <a:t>	</a:t>
              </a:r>
              <a:r>
                <a:rPr lang="en-US" sz="2800" dirty="0">
                  <a:solidFill>
                    <a:schemeClr val="accent1"/>
                  </a:solidFill>
                </a:rPr>
                <a:t>6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1752600" y="2895600"/>
              <a:ext cx="228600" cy="30480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1981200" y="2895600"/>
              <a:ext cx="228600" cy="30480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2971800" y="2667000"/>
            <a:ext cx="914400" cy="762000"/>
            <a:chOff x="1524000" y="2438400"/>
            <a:chExt cx="914400" cy="762000"/>
          </a:xfrm>
        </p:grpSpPr>
        <p:sp>
          <p:nvSpPr>
            <p:cNvPr id="51" name="TextBox 50"/>
            <p:cNvSpPr txBox="1"/>
            <p:nvPr/>
          </p:nvSpPr>
          <p:spPr>
            <a:xfrm>
              <a:off x="1524000" y="24384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515938" algn="l"/>
                </a:tabLst>
              </a:pPr>
              <a:r>
                <a:rPr lang="en-US" sz="2800" dirty="0" smtClean="0">
                  <a:solidFill>
                    <a:schemeClr val="accent6"/>
                  </a:solidFill>
                </a:rPr>
                <a:t>10</a:t>
              </a:r>
              <a:r>
                <a:rPr lang="en-US" sz="2800" dirty="0" smtClean="0"/>
                <a:t>	</a:t>
              </a:r>
              <a:r>
                <a:rPr lang="en-US" sz="2800" dirty="0" smtClean="0">
                  <a:solidFill>
                    <a:schemeClr val="accent1"/>
                  </a:solidFill>
                </a:rPr>
                <a:t>5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1752600" y="2895600"/>
              <a:ext cx="228600" cy="30480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1981200" y="2895600"/>
              <a:ext cx="228600" cy="30480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629400" y="2667000"/>
            <a:ext cx="914400" cy="762000"/>
            <a:chOff x="1524000" y="2438400"/>
            <a:chExt cx="914400" cy="762000"/>
          </a:xfrm>
        </p:grpSpPr>
        <p:sp>
          <p:nvSpPr>
            <p:cNvPr id="55" name="TextBox 54"/>
            <p:cNvSpPr txBox="1"/>
            <p:nvPr/>
          </p:nvSpPr>
          <p:spPr>
            <a:xfrm>
              <a:off x="1524000" y="24384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515938" algn="l"/>
                </a:tabLst>
              </a:pPr>
              <a:r>
                <a:rPr lang="en-US" sz="2800" dirty="0">
                  <a:solidFill>
                    <a:schemeClr val="accent6"/>
                  </a:solidFill>
                </a:rPr>
                <a:t>9</a:t>
              </a:r>
              <a:r>
                <a:rPr lang="en-US" sz="2800" dirty="0" smtClean="0"/>
                <a:t>	</a:t>
              </a:r>
              <a:r>
                <a:rPr lang="en-US" sz="2800" dirty="0" smtClean="0">
                  <a:solidFill>
                    <a:schemeClr val="accent1"/>
                  </a:solidFill>
                </a:rPr>
                <a:t>4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1752600" y="2895600"/>
              <a:ext cx="228600" cy="30480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1981200" y="2895600"/>
              <a:ext cx="228600" cy="30480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0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  <p:bldP spid="40" grpId="0" animBg="1"/>
      <p:bldP spid="41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Warp Approximation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600200" y="4419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sz="2800" dirty="0" smtClean="0"/>
              <a:t>14</a:t>
            </a:r>
            <a:endParaRPr lang="en-US" sz="2800" dirty="0"/>
          </a:p>
        </p:txBody>
      </p:sp>
      <p:sp>
        <p:nvSpPr>
          <p:cNvPr id="39" name="Rectangle 38"/>
          <p:cNvSpPr/>
          <p:nvPr/>
        </p:nvSpPr>
        <p:spPr>
          <a:xfrm>
            <a:off x="1524000" y="3276600"/>
            <a:ext cx="6096000" cy="1143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 39"/>
          <p:cNvSpPr/>
          <p:nvPr/>
        </p:nvSpPr>
        <p:spPr>
          <a:xfrm>
            <a:off x="1905000" y="3467100"/>
            <a:ext cx="190500" cy="7620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352800" y="3467100"/>
            <a:ext cx="190500" cy="7620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590800" y="32766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81400" y="3556000"/>
            <a:ext cx="3429000" cy="584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  </a:t>
            </a:r>
            <a:endParaRPr lang="en-US" sz="3200" dirty="0"/>
          </a:p>
        </p:txBody>
      </p:sp>
      <p:sp>
        <p:nvSpPr>
          <p:cNvPr id="44" name="Freeform 43"/>
          <p:cNvSpPr/>
          <p:nvPr/>
        </p:nvSpPr>
        <p:spPr>
          <a:xfrm>
            <a:off x="7048500" y="3505200"/>
            <a:ext cx="190500" cy="7620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09600" y="3657600"/>
            <a:ext cx="84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ADD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524000" y="2667000"/>
            <a:ext cx="914400" cy="762000"/>
            <a:chOff x="1524000" y="2438400"/>
            <a:chExt cx="91440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524000" y="24384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515938" algn="l"/>
                </a:tabLst>
              </a:pPr>
              <a:r>
                <a:rPr lang="en-US" sz="2800" dirty="0" smtClean="0">
                  <a:solidFill>
                    <a:schemeClr val="accent6"/>
                  </a:solidFill>
                </a:rPr>
                <a:t>8</a:t>
              </a:r>
              <a:r>
                <a:rPr lang="en-US" sz="2800" dirty="0" smtClean="0"/>
                <a:t>	</a:t>
              </a:r>
              <a:r>
                <a:rPr lang="en-US" sz="2800" dirty="0">
                  <a:solidFill>
                    <a:schemeClr val="accent1"/>
                  </a:solidFill>
                </a:rPr>
                <a:t>6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1752600" y="2895600"/>
              <a:ext cx="228600" cy="30480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1981200" y="2895600"/>
              <a:ext cx="228600" cy="30480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2971800" y="2667000"/>
            <a:ext cx="914400" cy="762000"/>
            <a:chOff x="1524000" y="2438400"/>
            <a:chExt cx="914400" cy="762000"/>
          </a:xfrm>
        </p:grpSpPr>
        <p:sp>
          <p:nvSpPr>
            <p:cNvPr id="51" name="TextBox 50"/>
            <p:cNvSpPr txBox="1"/>
            <p:nvPr/>
          </p:nvSpPr>
          <p:spPr>
            <a:xfrm>
              <a:off x="1524000" y="24384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515938" algn="l"/>
                </a:tabLst>
              </a:pPr>
              <a:r>
                <a:rPr lang="en-US" sz="2800" dirty="0" smtClean="0">
                  <a:solidFill>
                    <a:schemeClr val="accent6"/>
                  </a:solidFill>
                </a:rPr>
                <a:t>10</a:t>
              </a:r>
              <a:r>
                <a:rPr lang="en-US" sz="2800" dirty="0" smtClean="0"/>
                <a:t>	</a:t>
              </a:r>
              <a:r>
                <a:rPr lang="en-US" sz="2800" dirty="0" smtClean="0">
                  <a:solidFill>
                    <a:schemeClr val="accent1"/>
                  </a:solidFill>
                </a:rPr>
                <a:t>5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1752600" y="2895600"/>
              <a:ext cx="228600" cy="30480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1981200" y="2895600"/>
              <a:ext cx="228600" cy="30480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629400" y="2667000"/>
            <a:ext cx="914400" cy="762000"/>
            <a:chOff x="1524000" y="2438400"/>
            <a:chExt cx="914400" cy="762000"/>
          </a:xfrm>
        </p:grpSpPr>
        <p:sp>
          <p:nvSpPr>
            <p:cNvPr id="55" name="TextBox 54"/>
            <p:cNvSpPr txBox="1"/>
            <p:nvPr/>
          </p:nvSpPr>
          <p:spPr>
            <a:xfrm>
              <a:off x="1524000" y="24384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515938" algn="l"/>
                </a:tabLst>
              </a:pPr>
              <a:r>
                <a:rPr lang="en-US" sz="2800" dirty="0">
                  <a:solidFill>
                    <a:schemeClr val="accent6"/>
                  </a:solidFill>
                </a:rPr>
                <a:t>9</a:t>
              </a:r>
              <a:r>
                <a:rPr lang="en-US" sz="2800" dirty="0" smtClean="0"/>
                <a:t>	</a:t>
              </a:r>
              <a:r>
                <a:rPr lang="en-US" sz="2800" dirty="0" smtClean="0">
                  <a:solidFill>
                    <a:schemeClr val="accent1"/>
                  </a:solidFill>
                </a:rPr>
                <a:t>4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1752600" y="2895600"/>
              <a:ext cx="228600" cy="30480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1981200" y="2895600"/>
              <a:ext cx="228600" cy="30480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Multiply 1"/>
          <p:cNvSpPr/>
          <p:nvPr/>
        </p:nvSpPr>
        <p:spPr>
          <a:xfrm>
            <a:off x="1295400" y="3048000"/>
            <a:ext cx="7848600" cy="1600200"/>
          </a:xfrm>
          <a:prstGeom prst="mathMultiply">
            <a:avLst>
              <a:gd name="adj1" fmla="val 1419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5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 animBg="1"/>
      <p:bldP spid="41" grpId="0" animBg="1"/>
      <p:bldP spid="43" grpId="0"/>
      <p:bldP spid="44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Warp Approximation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676400" y="2020669"/>
            <a:ext cx="1371600" cy="685800"/>
          </a:xfrm>
          <a:prstGeom prst="rect">
            <a:avLst/>
          </a:prstGeom>
          <a:solidFill>
            <a:srgbClr val="FEAB0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00200" y="1334869"/>
            <a:ext cx="1486493" cy="1895442"/>
            <a:chOff x="2005289" y="2600358"/>
            <a:chExt cx="700404" cy="1074568"/>
          </a:xfrm>
        </p:grpSpPr>
        <p:sp>
          <p:nvSpPr>
            <p:cNvPr id="10" name="Rounded Rectangle 9"/>
            <p:cNvSpPr/>
            <p:nvPr/>
          </p:nvSpPr>
          <p:spPr>
            <a:xfrm>
              <a:off x="2005289" y="2600358"/>
              <a:ext cx="700404" cy="107456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57400" y="3490608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59840" y="3221230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64527" y="315562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62282" y="3087758"/>
              <a:ext cx="237743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66968" y="2820631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69213" y="2752587"/>
              <a:ext cx="32918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53259" y="3546845"/>
              <a:ext cx="51206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55700" y="3413373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55699" y="3277467"/>
              <a:ext cx="32918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60386" y="301034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2827" y="2876868"/>
              <a:ext cx="420624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0580" y="2673100"/>
              <a:ext cx="599018" cy="479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47800" y="32398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Coarse-grain Annotation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05400" y="32004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Identify Operand</a:t>
            </a:r>
            <a:br>
              <a:rPr lang="en-US" dirty="0" smtClean="0"/>
            </a:br>
            <a:r>
              <a:rPr lang="en-US" dirty="0" smtClean="0"/>
              <a:t>Value Similarity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5562600" y="1752600"/>
            <a:ext cx="990600" cy="9906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60000"/>
              </a:lnSpc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≈</a:t>
            </a:r>
            <a:endParaRPr lang="en-US" sz="4400" dirty="0"/>
          </a:p>
        </p:txBody>
      </p:sp>
      <p:cxnSp>
        <p:nvCxnSpPr>
          <p:cNvPr id="34" name="Straight Arrow Connector 33"/>
          <p:cNvCxnSpPr>
            <a:endCxn id="33" idx="7"/>
          </p:cNvCxnSpPr>
          <p:nvPr/>
        </p:nvCxnSpPr>
        <p:spPr>
          <a:xfrm flipH="1">
            <a:off x="6408130" y="1447800"/>
            <a:ext cx="449870" cy="449870"/>
          </a:xfrm>
          <a:prstGeom prst="straightConnector1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3" idx="1"/>
          </p:cNvCxnSpPr>
          <p:nvPr/>
        </p:nvCxnSpPr>
        <p:spPr>
          <a:xfrm>
            <a:off x="5257800" y="1447800"/>
            <a:ext cx="449870" cy="449870"/>
          </a:xfrm>
          <a:prstGeom prst="straightConnector1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4"/>
          </p:cNvCxnSpPr>
          <p:nvPr/>
        </p:nvCxnSpPr>
        <p:spPr>
          <a:xfrm>
            <a:off x="6057900" y="2743200"/>
            <a:ext cx="0" cy="457200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3429000" y="2057400"/>
            <a:ext cx="1524000" cy="609600"/>
            <a:chOff x="3352800" y="2057400"/>
            <a:chExt cx="1524000" cy="609600"/>
          </a:xfrm>
        </p:grpSpPr>
        <p:sp>
          <p:nvSpPr>
            <p:cNvPr id="50" name="Right Brace 49"/>
            <p:cNvSpPr/>
            <p:nvPr/>
          </p:nvSpPr>
          <p:spPr>
            <a:xfrm>
              <a:off x="3352800" y="2057400"/>
              <a:ext cx="457200" cy="609600"/>
            </a:xfrm>
            <a:prstGeom prst="rightBrace">
              <a:avLst/>
            </a:prstGeom>
            <a:ln w="76200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stCxn id="50" idx="1"/>
            </p:cNvCxnSpPr>
            <p:nvPr/>
          </p:nvCxnSpPr>
          <p:spPr>
            <a:xfrm>
              <a:off x="3810000" y="2362200"/>
              <a:ext cx="1066800" cy="0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5257800" y="56782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Representative</a:t>
            </a:r>
            <a:br>
              <a:rPr lang="en-US" dirty="0" smtClean="0"/>
            </a:br>
            <a:r>
              <a:rPr lang="en-US" dirty="0" smtClean="0"/>
              <a:t>Value Storage</a:t>
            </a:r>
            <a:endParaRPr lang="en-US" dirty="0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560163"/>
              </p:ext>
            </p:extLst>
          </p:nvPr>
        </p:nvGraphicFramePr>
        <p:xfrm>
          <a:off x="4876800" y="5068669"/>
          <a:ext cx="2667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  <a:gridCol w="533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796878"/>
              </p:ext>
            </p:extLst>
          </p:nvPr>
        </p:nvGraphicFramePr>
        <p:xfrm>
          <a:off x="4876800" y="4267200"/>
          <a:ext cx="2667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  <a:gridCol w="533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8" name="Straight Arrow Connector 57"/>
          <p:cNvCxnSpPr>
            <a:stCxn id="57" idx="2"/>
            <a:endCxn id="56" idx="0"/>
          </p:cNvCxnSpPr>
          <p:nvPr/>
        </p:nvCxnSpPr>
        <p:spPr>
          <a:xfrm>
            <a:off x="6210300" y="4638040"/>
            <a:ext cx="0" cy="430629"/>
          </a:xfrm>
          <a:prstGeom prst="straightConnector1">
            <a:avLst/>
          </a:prstGeom>
          <a:ln w="76200" cmpd="sng">
            <a:solidFill>
              <a:schemeClr val="accent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Freeform 68"/>
          <p:cNvSpPr/>
          <p:nvPr/>
        </p:nvSpPr>
        <p:spPr>
          <a:xfrm>
            <a:off x="7603379" y="2295497"/>
            <a:ext cx="1156307" cy="2507138"/>
          </a:xfrm>
          <a:custGeom>
            <a:avLst/>
            <a:gdLst>
              <a:gd name="connsiteX0" fmla="*/ 0 w 1156307"/>
              <a:gd name="connsiteY0" fmla="*/ 0 h 2507138"/>
              <a:gd name="connsiteX1" fmla="*/ 1155975 w 1156307"/>
              <a:gd name="connsiteY1" fmla="*/ 1221009 h 2507138"/>
              <a:gd name="connsiteX2" fmla="*/ 130251 w 1156307"/>
              <a:gd name="connsiteY2" fmla="*/ 2507138 h 25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307" h="2507138">
                <a:moveTo>
                  <a:pt x="0" y="0"/>
                </a:moveTo>
                <a:cubicBezTo>
                  <a:pt x="567133" y="401576"/>
                  <a:pt x="1134266" y="803153"/>
                  <a:pt x="1155975" y="1221009"/>
                </a:cubicBezTo>
                <a:cubicBezTo>
                  <a:pt x="1177684" y="1638865"/>
                  <a:pt x="130251" y="2507138"/>
                  <a:pt x="130251" y="2507138"/>
                </a:cubicBezTo>
              </a:path>
            </a:pathLst>
          </a:custGeom>
          <a:ln w="762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505200" y="4876800"/>
            <a:ext cx="1066800" cy="0"/>
          </a:xfrm>
          <a:prstGeom prst="straightConnector1">
            <a:avLst/>
          </a:prstGeom>
          <a:ln w="762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371600" y="4419600"/>
            <a:ext cx="19050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 73"/>
          <p:cNvSpPr/>
          <p:nvPr/>
        </p:nvSpPr>
        <p:spPr>
          <a:xfrm>
            <a:off x="1583531" y="458470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1882140" y="458470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981200" y="4648200"/>
            <a:ext cx="914400" cy="584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</a:t>
            </a:r>
            <a:endParaRPr lang="en-US" sz="3200" dirty="0"/>
          </a:p>
        </p:txBody>
      </p:sp>
      <p:sp>
        <p:nvSpPr>
          <p:cNvPr id="77" name="Freeform 76"/>
          <p:cNvSpPr/>
          <p:nvPr/>
        </p:nvSpPr>
        <p:spPr>
          <a:xfrm>
            <a:off x="2895600" y="4617720"/>
            <a:ext cx="92869" cy="660400"/>
          </a:xfrm>
          <a:custGeom>
            <a:avLst/>
            <a:gdLst>
              <a:gd name="connsiteX0" fmla="*/ 575577 w 1163411"/>
              <a:gd name="connsiteY0" fmla="*/ 0 h 1574800"/>
              <a:gd name="connsiteX1" fmla="*/ 16777 w 1163411"/>
              <a:gd name="connsiteY1" fmla="*/ 323850 h 1574800"/>
              <a:gd name="connsiteX2" fmla="*/ 1147077 w 1163411"/>
              <a:gd name="connsiteY2" fmla="*/ 641350 h 1574800"/>
              <a:gd name="connsiteX3" fmla="*/ 16777 w 1163411"/>
              <a:gd name="connsiteY3" fmla="*/ 958850 h 1574800"/>
              <a:gd name="connsiteX4" fmla="*/ 1147077 w 1163411"/>
              <a:gd name="connsiteY4" fmla="*/ 1282700 h 1574800"/>
              <a:gd name="connsiteX5" fmla="*/ 581927 w 1163411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3411" h="1574800">
                <a:moveTo>
                  <a:pt x="575577" y="0"/>
                </a:moveTo>
                <a:cubicBezTo>
                  <a:pt x="248552" y="108479"/>
                  <a:pt x="-78473" y="216958"/>
                  <a:pt x="16777" y="323850"/>
                </a:cubicBezTo>
                <a:cubicBezTo>
                  <a:pt x="112027" y="430742"/>
                  <a:pt x="1147077" y="535517"/>
                  <a:pt x="1147077" y="641350"/>
                </a:cubicBezTo>
                <a:cubicBezTo>
                  <a:pt x="1147077" y="747183"/>
                  <a:pt x="16777" y="851958"/>
                  <a:pt x="16777" y="958850"/>
                </a:cubicBezTo>
                <a:cubicBezTo>
                  <a:pt x="16777" y="1065742"/>
                  <a:pt x="1052885" y="1180042"/>
                  <a:pt x="1147077" y="1282700"/>
                </a:cubicBezTo>
                <a:cubicBezTo>
                  <a:pt x="1241269" y="1385358"/>
                  <a:pt x="911598" y="1480079"/>
                  <a:pt x="581927" y="1574800"/>
                </a:cubicBez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371600" y="5715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5938" algn="l"/>
              </a:tabLst>
            </a:pPr>
            <a:r>
              <a:rPr lang="en-US" dirty="0" smtClean="0"/>
              <a:t>Representative</a:t>
            </a:r>
            <a:br>
              <a:rPr lang="en-US" dirty="0" smtClean="0"/>
            </a:br>
            <a:r>
              <a:rPr lang="en-US" dirty="0" smtClean="0"/>
              <a:t>Thread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2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 animBg="1"/>
      <p:bldP spid="55" grpId="0"/>
      <p:bldP spid="69" grpId="0" animBg="1"/>
      <p:bldP spid="73" grpId="0" animBg="1"/>
      <p:bldP spid="74" grpId="0" animBg="1"/>
      <p:bldP spid="74" grpId="1" animBg="1"/>
      <p:bldP spid="75" grpId="0" animBg="1"/>
      <p:bldP spid="75" grpId="1" animBg="1"/>
      <p:bldP spid="76" grpId="0"/>
      <p:bldP spid="76" grpId="1"/>
      <p:bldP spid="77" grpId="0" animBg="1"/>
      <p:bldP spid="77" grpId="1" animBg="1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Coarse-grain 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Identify </a:t>
            </a:r>
            <a:r>
              <a:rPr lang="en-US" dirty="0" smtClean="0">
                <a:solidFill>
                  <a:schemeClr val="accent6"/>
                </a:solidFill>
              </a:rPr>
              <a:t>regions of code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approximation </a:t>
            </a:r>
            <a:r>
              <a:rPr lang="en-US" i="1" dirty="0" smtClean="0">
                <a:solidFill>
                  <a:srgbClr val="F79646"/>
                </a:solidFill>
              </a:rPr>
              <a:t>can be </a:t>
            </a:r>
            <a:r>
              <a:rPr lang="en-US" dirty="0" smtClean="0"/>
              <a:t>tolerated,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i="1" dirty="0" smtClean="0">
                <a:solidFill>
                  <a:schemeClr val="accent3"/>
                </a:solidFill>
              </a:rPr>
              <a:t>opportunistically approximate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when hardware detects </a:t>
            </a:r>
            <a:r>
              <a:rPr lang="en-US" dirty="0" smtClean="0">
                <a:solidFill>
                  <a:srgbClr val="9BBB59"/>
                </a:solidFill>
              </a:rPr>
              <a:t>value similarity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API / ISA extension</a:t>
            </a:r>
          </a:p>
          <a:p>
            <a:pPr lvl="1"/>
            <a:r>
              <a:rPr lang="en-US" dirty="0" smtClean="0"/>
              <a:t>Start / End of </a:t>
            </a:r>
            <a:r>
              <a:rPr lang="en-US" dirty="0" err="1" smtClean="0"/>
              <a:t>approximable</a:t>
            </a:r>
            <a:r>
              <a:rPr lang="en-US" dirty="0" smtClean="0"/>
              <a:t> region</a:t>
            </a:r>
          </a:p>
          <a:p>
            <a:pPr lvl="2"/>
            <a:r>
              <a:rPr lang="en-US" dirty="0" smtClean="0"/>
              <a:t>Sets per warp </a:t>
            </a:r>
            <a:r>
              <a:rPr lang="en-US" dirty="0" err="1" smtClean="0"/>
              <a:t>ApproxBit</a:t>
            </a:r>
            <a:r>
              <a:rPr lang="en-US" dirty="0" smtClean="0"/>
              <a:t> in hardware</a:t>
            </a:r>
          </a:p>
          <a:p>
            <a:pPr lvl="1"/>
            <a:r>
              <a:rPr lang="en-US" dirty="0" smtClean="0"/>
              <a:t>Level of approximation</a:t>
            </a:r>
          </a:p>
          <a:p>
            <a:endParaRPr lang="en-US" dirty="0" smtClean="0"/>
          </a:p>
          <a:p>
            <a:r>
              <a:rPr lang="en-US" dirty="0" smtClean="0"/>
              <a:t>Programmer / Compiler annotate </a:t>
            </a:r>
            <a:br>
              <a:rPr lang="en-US" dirty="0" smtClean="0"/>
            </a:br>
            <a:r>
              <a:rPr lang="en-US" dirty="0" smtClean="0"/>
              <a:t>coarse-grain </a:t>
            </a:r>
            <a:r>
              <a:rPr lang="en-US" dirty="0" err="1" smtClean="0"/>
              <a:t>approximable</a:t>
            </a:r>
            <a:r>
              <a:rPr lang="en-US" dirty="0" smtClean="0"/>
              <a:t> regions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Approximating Warps with Intra-warp Operand  Value Similarity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527E-E84A-F94F-AC47-13F3BE459950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50686" y="76200"/>
            <a:ext cx="717114" cy="914400"/>
            <a:chOff x="2209800" y="2667000"/>
            <a:chExt cx="1486493" cy="1895442"/>
          </a:xfrm>
        </p:grpSpPr>
        <p:sp>
          <p:nvSpPr>
            <p:cNvPr id="7" name="Rectangle 6"/>
            <p:cNvSpPr/>
            <p:nvPr/>
          </p:nvSpPr>
          <p:spPr>
            <a:xfrm>
              <a:off x="2286000" y="3352800"/>
              <a:ext cx="1371600" cy="685800"/>
            </a:xfrm>
            <a:prstGeom prst="rect">
              <a:avLst/>
            </a:prstGeom>
            <a:solidFill>
              <a:srgbClr val="FEAB09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209800" y="2667000"/>
              <a:ext cx="1486493" cy="1895442"/>
              <a:chOff x="2005289" y="2600358"/>
              <a:chExt cx="700404" cy="1074568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2005289" y="2600358"/>
                <a:ext cx="700404" cy="1074568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057400" y="3490608"/>
                <a:ext cx="42062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059840" y="3221230"/>
                <a:ext cx="42062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064527" y="3155620"/>
                <a:ext cx="599018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062282" y="3087758"/>
                <a:ext cx="237743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066968" y="2820631"/>
                <a:ext cx="599018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069213" y="2752587"/>
                <a:ext cx="32918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053259" y="3546845"/>
                <a:ext cx="51206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055700" y="3413373"/>
                <a:ext cx="599018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55699" y="3277467"/>
                <a:ext cx="32918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060386" y="3010340"/>
                <a:ext cx="599018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062827" y="2876868"/>
                <a:ext cx="420624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60580" y="2673100"/>
                <a:ext cx="599018" cy="4792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000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theme/theme1.xml><?xml version="1.0" encoding="utf-8"?>
<a:theme xmlns:a="http://schemas.openxmlformats.org/drawingml/2006/main" name="UCRTemplate_whitese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CRTemplate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UCRTemplate1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RTemplate1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UCRTemplate_whiteseal.pot</Template>
  <TotalTime>3551</TotalTime>
  <Words>1159</Words>
  <Application>Microsoft Macintosh PowerPoint</Application>
  <PresentationFormat>On-screen Show (4:3)</PresentationFormat>
  <Paragraphs>422</Paragraphs>
  <Slides>37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UCRTemplate_whiteseal</vt:lpstr>
      <vt:lpstr>Approximating Warps with Intra-warp Operand  Value Similarity </vt:lpstr>
      <vt:lpstr>Value Similarity</vt:lpstr>
      <vt:lpstr>Intra-warp Operand Value Similarity</vt:lpstr>
      <vt:lpstr>Significant Value Similarity Exists</vt:lpstr>
      <vt:lpstr>How can we leverage  value similarity for approximate computing?</vt:lpstr>
      <vt:lpstr>Warp Approximation</vt:lpstr>
      <vt:lpstr>Warp Approximation</vt:lpstr>
      <vt:lpstr>Warp Approximation</vt:lpstr>
      <vt:lpstr>Coarse-grain Annotation</vt:lpstr>
      <vt:lpstr>Programmer Support</vt:lpstr>
      <vt:lpstr>Warp Approximation</vt:lpstr>
      <vt:lpstr>Detecting value similarity</vt:lpstr>
      <vt:lpstr>Detecting value similarity</vt:lpstr>
      <vt:lpstr>Detecting value similarity</vt:lpstr>
      <vt:lpstr>Warp Approximation</vt:lpstr>
      <vt:lpstr>Representative Value Storage</vt:lpstr>
      <vt:lpstr>Selecting Representative Thread     </vt:lpstr>
      <vt:lpstr>Writing Representative Values</vt:lpstr>
      <vt:lpstr>Handling Divergence</vt:lpstr>
      <vt:lpstr>Handling Divergence</vt:lpstr>
      <vt:lpstr>Handling Divergence</vt:lpstr>
      <vt:lpstr>Handling Divergence</vt:lpstr>
      <vt:lpstr>Warp Approximation</vt:lpstr>
      <vt:lpstr>Representative Thread Execution</vt:lpstr>
      <vt:lpstr>Representative Thread Execution</vt:lpstr>
      <vt:lpstr>Warp Approximation</vt:lpstr>
      <vt:lpstr>EVALUATION</vt:lpstr>
      <vt:lpstr>Methodology</vt:lpstr>
      <vt:lpstr>Application Error</vt:lpstr>
      <vt:lpstr>Performance</vt:lpstr>
      <vt:lpstr>Execution Unit Energy</vt:lpstr>
      <vt:lpstr>Register File Energy</vt:lpstr>
      <vt:lpstr>Energy Efficiency</vt:lpstr>
      <vt:lpstr>Overheads</vt:lpstr>
      <vt:lpstr>More in paper</vt:lpstr>
      <vt:lpstr>Conclusion</vt:lpstr>
      <vt:lpstr>Questions?</vt:lpstr>
    </vt:vector>
  </TitlesOfParts>
  <Company>UC Riverside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Dawn Saenz</dc:creator>
  <cp:lastModifiedBy>Daniel</cp:lastModifiedBy>
  <cp:revision>257</cp:revision>
  <dcterms:created xsi:type="dcterms:W3CDTF">2007-11-06T21:44:47Z</dcterms:created>
  <dcterms:modified xsi:type="dcterms:W3CDTF">2016-03-17T21:19:30Z</dcterms:modified>
</cp:coreProperties>
</file>